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50"/>
  </p:notesMasterIdLst>
  <p:sldIdLst>
    <p:sldId id="256" r:id="rId2"/>
    <p:sldId id="276" r:id="rId3"/>
    <p:sldId id="259" r:id="rId4"/>
    <p:sldId id="279" r:id="rId5"/>
    <p:sldId id="278" r:id="rId6"/>
    <p:sldId id="304" r:id="rId7"/>
    <p:sldId id="305" r:id="rId8"/>
    <p:sldId id="307" r:id="rId9"/>
    <p:sldId id="330" r:id="rId10"/>
    <p:sldId id="306" r:id="rId11"/>
    <p:sldId id="308" r:id="rId12"/>
    <p:sldId id="271" r:id="rId13"/>
    <p:sldId id="309" r:id="rId14"/>
    <p:sldId id="310" r:id="rId15"/>
    <p:sldId id="289" r:id="rId16"/>
    <p:sldId id="262" r:id="rId17"/>
    <p:sldId id="287" r:id="rId18"/>
    <p:sldId id="267" r:id="rId19"/>
    <p:sldId id="313" r:id="rId20"/>
    <p:sldId id="280" r:id="rId21"/>
    <p:sldId id="260" r:id="rId22"/>
    <p:sldId id="261" r:id="rId23"/>
    <p:sldId id="281" r:id="rId24"/>
    <p:sldId id="270" r:id="rId25"/>
    <p:sldId id="282" r:id="rId26"/>
    <p:sldId id="311" r:id="rId27"/>
    <p:sldId id="327" r:id="rId28"/>
    <p:sldId id="332" r:id="rId29"/>
    <p:sldId id="312" r:id="rId30"/>
    <p:sldId id="331" r:id="rId31"/>
    <p:sldId id="337" r:id="rId32"/>
    <p:sldId id="316" r:id="rId33"/>
    <p:sldId id="315" r:id="rId34"/>
    <p:sldId id="266" r:id="rId35"/>
    <p:sldId id="333" r:id="rId36"/>
    <p:sldId id="318" r:id="rId37"/>
    <p:sldId id="338" r:id="rId38"/>
    <p:sldId id="335" r:id="rId39"/>
    <p:sldId id="319" r:id="rId40"/>
    <p:sldId id="336" r:id="rId41"/>
    <p:sldId id="320" r:id="rId42"/>
    <p:sldId id="321" r:id="rId43"/>
    <p:sldId id="322" r:id="rId44"/>
    <p:sldId id="290" r:id="rId45"/>
    <p:sldId id="323" r:id="rId46"/>
    <p:sldId id="301" r:id="rId47"/>
    <p:sldId id="265" r:id="rId48"/>
    <p:sldId id="288" r:id="rId49"/>
  </p:sldIdLst>
  <p:sldSz cx="12192000" cy="6858000"/>
  <p:notesSz cx="6797675" cy="9929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4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41008C-448F-421F-A334-0B8CC4B96119}" type="doc">
      <dgm:prSet loTypeId="urn:microsoft.com/office/officeart/2008/layout/RadialCluster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6424FDAE-5AE9-44CF-9B63-9CE57D40DA5B}">
      <dgm:prSet phldrT="[Текст]" custT="1"/>
      <dgm:spPr>
        <a:solidFill>
          <a:schemeClr val="accent5">
            <a:lumMod val="20000"/>
            <a:lumOff val="80000"/>
          </a:schemeClr>
        </a:solidFill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Единство</a:t>
          </a:r>
        </a:p>
      </dgm:t>
    </dgm:pt>
    <dgm:pt modelId="{6C055651-B639-4263-AD5C-38EC7B77362E}" type="parTrans" cxnId="{7779E0A5-4C6A-4F9A-9814-8A17AFEC0643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322E01C1-8E0F-4C7F-8AE3-C0EDB5924757}" type="sibTrans" cxnId="{7779E0A5-4C6A-4F9A-9814-8A17AFEC0643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C55C4C31-FF1D-42C4-9624-C8792EC64E0A}">
      <dgm:prSet phldrT="[Текст]" custT="1"/>
      <dgm:spPr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ФГОС 2021</a:t>
          </a:r>
        </a:p>
      </dgm:t>
    </dgm:pt>
    <dgm:pt modelId="{D7E81EBB-265C-4E39-BAC6-E97DF363297C}" type="parTrans" cxnId="{9B7914D3-DA7A-4D8B-8DC2-B50EE560B9D2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05957E3B-BFC1-4954-BEF2-F8C1A158A938}" type="sibTrans" cxnId="{9B7914D3-DA7A-4D8B-8DC2-B50EE560B9D2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7AF1FF2B-B697-42EF-B17F-DD670509AEC7}">
      <dgm:prSet phldrT="[Текст]" custT="1"/>
      <dgm:spPr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Примерные </a:t>
          </a:r>
          <a:b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</a:br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рабочие программы</a:t>
          </a:r>
        </a:p>
      </dgm:t>
    </dgm:pt>
    <dgm:pt modelId="{F3B83F63-33D6-4E06-8E46-CB0D6A52606F}" type="parTrans" cxnId="{8200609E-40F6-4323-9CAB-29164DA6509E}">
      <dgm:prSet/>
      <dgm:spPr>
        <a:ln>
          <a:solidFill>
            <a:srgbClr val="246276"/>
          </a:solidFill>
        </a:ln>
      </dgm:spPr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3BD70F91-07DA-475C-B46E-1505D73C8F68}" type="sibTrans" cxnId="{8200609E-40F6-4323-9CAB-29164DA6509E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959DD13-B784-47C1-928C-732F2E045009}">
      <dgm:prSet phldrT="[Текст]" custT="1"/>
      <dgm:spPr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Тематический классификатор</a:t>
          </a:r>
        </a:p>
      </dgm:t>
    </dgm:pt>
    <dgm:pt modelId="{9BC54E02-1A1E-46DC-A75E-68C31B174DD3}" type="parTrans" cxnId="{8138FCE7-B15D-43A5-AFCE-10B29E0E6A03}">
      <dgm:prSet/>
      <dgm:spPr>
        <a:ln>
          <a:solidFill>
            <a:srgbClr val="246276"/>
          </a:solidFill>
        </a:ln>
      </dgm:spPr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CD786FF4-E36B-4B35-A0B9-A8C57A1D0B89}" type="sibTrans" cxnId="{8138FCE7-B15D-43A5-AFCE-10B29E0E6A03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EADE6312-F9B6-4DFF-9261-271FF07157C8}">
      <dgm:prSet custT="1"/>
      <dgm:spPr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Единые критерии оценки.</a:t>
          </a:r>
        </a:p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Унифицированный кодификатор</a:t>
          </a:r>
        </a:p>
      </dgm:t>
    </dgm:pt>
    <dgm:pt modelId="{95E2CB66-DB6F-488F-9334-763CD26702CF}" type="parTrans" cxnId="{38D9B697-564E-4C19-87FD-5AD84047A06B}">
      <dgm:prSet/>
      <dgm:spPr>
        <a:ln>
          <a:solidFill>
            <a:srgbClr val="246276"/>
          </a:solidFill>
        </a:ln>
      </dgm:spPr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43123FD-4306-43DB-94BD-7EB789825DA1}" type="sibTrans" cxnId="{38D9B697-564E-4C19-87FD-5AD84047A06B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4B06F820-895D-46DA-9938-DA15FF7A579B}">
      <dgm:prSet custT="1"/>
      <dgm:spPr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Примерные ООП</a:t>
          </a:r>
        </a:p>
      </dgm:t>
    </dgm:pt>
    <dgm:pt modelId="{C0BA9273-DC8C-457E-87C5-CBE5C52972D7}" type="parTrans" cxnId="{82B08994-CBC3-400A-875B-A45A50E460D4}">
      <dgm:prSet/>
      <dgm:spPr>
        <a:ln>
          <a:solidFill>
            <a:srgbClr val="246276"/>
          </a:solidFill>
        </a:ln>
      </dgm:spPr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A7C2D216-2E93-4C46-A709-2A3CCA972509}" type="sibTrans" cxnId="{82B08994-CBC3-400A-875B-A45A50E460D4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3D5CB520-B9F8-49B8-8BA0-6314376CDF3C}">
      <dgm:prSet custT="1"/>
      <dgm:spPr>
        <a:ln>
          <a:solidFill>
            <a:srgbClr val="246276"/>
          </a:solidFill>
        </a:ln>
      </dgm:spPr>
      <dgm:t>
        <a:bodyPr/>
        <a:lstStyle/>
        <a:p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Примерная </a:t>
          </a:r>
          <a:b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</a:br>
          <a:r>
            <a:rPr lang="ru-RU" sz="1700" dirty="0">
              <a:solidFill>
                <a:schemeClr val="tx1"/>
              </a:solidFill>
              <a:latin typeface="Trebuchet MS" panose="020B0603020202020204" pitchFamily="34" charset="0"/>
            </a:rPr>
            <a:t>программа воспитания</a:t>
          </a:r>
        </a:p>
      </dgm:t>
    </dgm:pt>
    <dgm:pt modelId="{DEF24683-61D6-4B4D-B5BF-044293BFACDA}" type="parTrans" cxnId="{CA8BB543-EEAC-4D89-B159-A9FC9C84E901}">
      <dgm:prSet/>
      <dgm:spPr>
        <a:ln>
          <a:solidFill>
            <a:srgbClr val="246276"/>
          </a:solidFill>
        </a:ln>
      </dgm:spPr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0BFCC082-5119-4561-97BA-720F29DD24F0}" type="sibTrans" cxnId="{CA8BB543-EEAC-4D89-B159-A9FC9C84E901}">
      <dgm:prSet/>
      <dgm:spPr/>
      <dgm:t>
        <a:bodyPr/>
        <a:lstStyle/>
        <a:p>
          <a:endParaRPr lang="ru-RU" sz="1700">
            <a:solidFill>
              <a:schemeClr val="tx1"/>
            </a:solidFill>
            <a:latin typeface="Trebuchet MS" panose="020B0603020202020204" pitchFamily="34" charset="0"/>
          </a:endParaRPr>
        </a:p>
      </dgm:t>
    </dgm:pt>
    <dgm:pt modelId="{FD51EF48-4D39-4ABA-BA99-579C8CA69C35}" type="pres">
      <dgm:prSet presAssocID="{5B41008C-448F-421F-A334-0B8CC4B9611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20691680-7A27-413C-A24D-DFAB7CE44804}" type="pres">
      <dgm:prSet presAssocID="{6424FDAE-5AE9-44CF-9B63-9CE57D40DA5B}" presName="singleCycle" presStyleCnt="0"/>
      <dgm:spPr/>
    </dgm:pt>
    <dgm:pt modelId="{C3D00DCB-0379-466F-BC4B-0383C2F557F1}" type="pres">
      <dgm:prSet presAssocID="{6424FDAE-5AE9-44CF-9B63-9CE57D40DA5B}" presName="singleCenter" presStyleLbl="node1" presStyleIdx="0" presStyleCnt="7" custScaleX="142198">
        <dgm:presLayoutVars>
          <dgm:chMax val="7"/>
          <dgm:chPref val="7"/>
        </dgm:presLayoutVars>
      </dgm:prSet>
      <dgm:spPr/>
    </dgm:pt>
    <dgm:pt modelId="{4600B3FE-0492-49AB-8A9E-99837969C7EE}" type="pres">
      <dgm:prSet presAssocID="{D7E81EBB-265C-4E39-BAC6-E97DF363297C}" presName="Name56" presStyleLbl="parChTrans1D2" presStyleIdx="0" presStyleCnt="6"/>
      <dgm:spPr/>
    </dgm:pt>
    <dgm:pt modelId="{8AB6BCCE-C1E8-4001-9AFD-0167B269DAF4}" type="pres">
      <dgm:prSet presAssocID="{C55C4C31-FF1D-42C4-9624-C8792EC64E0A}" presName="text0" presStyleLbl="node1" presStyleIdx="1" presStyleCnt="7" custScaleX="356509" custScaleY="99030">
        <dgm:presLayoutVars>
          <dgm:bulletEnabled val="1"/>
        </dgm:presLayoutVars>
      </dgm:prSet>
      <dgm:spPr/>
    </dgm:pt>
    <dgm:pt modelId="{0F830D97-08B1-488D-926A-F8DA34BCD591}" type="pres">
      <dgm:prSet presAssocID="{F3B83F63-33D6-4E06-8E46-CB0D6A52606F}" presName="Name56" presStyleLbl="parChTrans1D2" presStyleIdx="1" presStyleCnt="6"/>
      <dgm:spPr/>
    </dgm:pt>
    <dgm:pt modelId="{D957BF6C-A67E-40F5-8664-E9BD64F79D89}" type="pres">
      <dgm:prSet presAssocID="{7AF1FF2B-B697-42EF-B17F-DD670509AEC7}" presName="text0" presStyleLbl="node1" presStyleIdx="2" presStyleCnt="7" custScaleX="356509" custScaleY="99030" custRadScaleRad="169883" custRadScaleInc="53393">
        <dgm:presLayoutVars>
          <dgm:bulletEnabled val="1"/>
        </dgm:presLayoutVars>
      </dgm:prSet>
      <dgm:spPr/>
    </dgm:pt>
    <dgm:pt modelId="{ED7E31FB-9801-4C9B-856A-80FBAECE06B4}" type="pres">
      <dgm:prSet presAssocID="{9BC54E02-1A1E-46DC-A75E-68C31B174DD3}" presName="Name56" presStyleLbl="parChTrans1D2" presStyleIdx="2" presStyleCnt="6"/>
      <dgm:spPr/>
    </dgm:pt>
    <dgm:pt modelId="{389A2754-BEC9-453E-8598-EEACB840301B}" type="pres">
      <dgm:prSet presAssocID="{F959DD13-B784-47C1-928C-732F2E045009}" presName="text0" presStyleLbl="node1" presStyleIdx="3" presStyleCnt="7" custScaleX="356509" custScaleY="99030" custRadScaleRad="179811" custRadScaleInc="-44312">
        <dgm:presLayoutVars>
          <dgm:bulletEnabled val="1"/>
        </dgm:presLayoutVars>
      </dgm:prSet>
      <dgm:spPr/>
    </dgm:pt>
    <dgm:pt modelId="{E380510F-1823-45BF-9EA5-E3F432B1CFD7}" type="pres">
      <dgm:prSet presAssocID="{DEF24683-61D6-4B4D-B5BF-044293BFACDA}" presName="Name56" presStyleLbl="parChTrans1D2" presStyleIdx="3" presStyleCnt="6"/>
      <dgm:spPr/>
    </dgm:pt>
    <dgm:pt modelId="{781E262D-EAFA-4588-A6A1-00B31C0B6447}" type="pres">
      <dgm:prSet presAssocID="{3D5CB520-B9F8-49B8-8BA0-6314376CDF3C}" presName="text0" presStyleLbl="node1" presStyleIdx="4" presStyleCnt="7" custScaleX="344299" custRadScaleRad="100073" custRadScaleInc="7325">
        <dgm:presLayoutVars>
          <dgm:bulletEnabled val="1"/>
        </dgm:presLayoutVars>
      </dgm:prSet>
      <dgm:spPr/>
    </dgm:pt>
    <dgm:pt modelId="{4E862A96-0D38-48CB-AFA9-D4535D716313}" type="pres">
      <dgm:prSet presAssocID="{95E2CB66-DB6F-488F-9334-763CD26702CF}" presName="Name56" presStyleLbl="parChTrans1D2" presStyleIdx="4" presStyleCnt="6"/>
      <dgm:spPr/>
    </dgm:pt>
    <dgm:pt modelId="{ED942E19-58AF-4E2E-810D-7E606FAF50FC}" type="pres">
      <dgm:prSet presAssocID="{EADE6312-F9B6-4DFF-9261-271FF07157C8}" presName="text0" presStyleLbl="node1" presStyleIdx="5" presStyleCnt="7" custScaleX="356509" custScaleY="99030" custRadScaleRad="182657" custRadScaleInc="56589">
        <dgm:presLayoutVars>
          <dgm:bulletEnabled val="1"/>
        </dgm:presLayoutVars>
      </dgm:prSet>
      <dgm:spPr/>
    </dgm:pt>
    <dgm:pt modelId="{C0D1D072-E315-45E0-9EBC-E57FFC0AAEEC}" type="pres">
      <dgm:prSet presAssocID="{C0BA9273-DC8C-457E-87C5-CBE5C52972D7}" presName="Name56" presStyleLbl="parChTrans1D2" presStyleIdx="5" presStyleCnt="6"/>
      <dgm:spPr/>
    </dgm:pt>
    <dgm:pt modelId="{385E779E-1B81-42C6-964C-D98285366E4A}" type="pres">
      <dgm:prSet presAssocID="{4B06F820-895D-46DA-9938-DA15FF7A579B}" presName="text0" presStyleLbl="node1" presStyleIdx="6" presStyleCnt="7" custScaleX="356509" custScaleY="99030" custRadScaleRad="183418" custRadScaleInc="-50471">
        <dgm:presLayoutVars>
          <dgm:bulletEnabled val="1"/>
        </dgm:presLayoutVars>
      </dgm:prSet>
      <dgm:spPr/>
    </dgm:pt>
  </dgm:ptLst>
  <dgm:cxnLst>
    <dgm:cxn modelId="{5E748617-895D-42B2-B342-78A5BC127A44}" type="presOf" srcId="{7AF1FF2B-B697-42EF-B17F-DD670509AEC7}" destId="{D957BF6C-A67E-40F5-8664-E9BD64F79D89}" srcOrd="0" destOrd="0" presId="urn:microsoft.com/office/officeart/2008/layout/RadialCluster"/>
    <dgm:cxn modelId="{B74B9E32-6F4F-4B38-B972-3834ACAD966B}" type="presOf" srcId="{C0BA9273-DC8C-457E-87C5-CBE5C52972D7}" destId="{C0D1D072-E315-45E0-9EBC-E57FFC0AAEEC}" srcOrd="0" destOrd="0" presId="urn:microsoft.com/office/officeart/2008/layout/RadialCluster"/>
    <dgm:cxn modelId="{B28A2C37-4C76-4360-B879-834E47B71214}" type="presOf" srcId="{EADE6312-F9B6-4DFF-9261-271FF07157C8}" destId="{ED942E19-58AF-4E2E-810D-7E606FAF50FC}" srcOrd="0" destOrd="0" presId="urn:microsoft.com/office/officeart/2008/layout/RadialCluster"/>
    <dgm:cxn modelId="{CA8BB543-EEAC-4D89-B159-A9FC9C84E901}" srcId="{6424FDAE-5AE9-44CF-9B63-9CE57D40DA5B}" destId="{3D5CB520-B9F8-49B8-8BA0-6314376CDF3C}" srcOrd="3" destOrd="0" parTransId="{DEF24683-61D6-4B4D-B5BF-044293BFACDA}" sibTransId="{0BFCC082-5119-4561-97BA-720F29DD24F0}"/>
    <dgm:cxn modelId="{C9F9E049-CFC0-45FA-963D-997D8F8B0F11}" type="presOf" srcId="{95E2CB66-DB6F-488F-9334-763CD26702CF}" destId="{4E862A96-0D38-48CB-AFA9-D4535D716313}" srcOrd="0" destOrd="0" presId="urn:microsoft.com/office/officeart/2008/layout/RadialCluster"/>
    <dgm:cxn modelId="{EA7D634E-4A68-4FB4-81A5-2861F5C603DC}" type="presOf" srcId="{5B41008C-448F-421F-A334-0B8CC4B96119}" destId="{FD51EF48-4D39-4ABA-BA99-579C8CA69C35}" srcOrd="0" destOrd="0" presId="urn:microsoft.com/office/officeart/2008/layout/RadialCluster"/>
    <dgm:cxn modelId="{05A77672-DE2A-43A6-A92D-64F9DCC6F1AD}" type="presOf" srcId="{DEF24683-61D6-4B4D-B5BF-044293BFACDA}" destId="{E380510F-1823-45BF-9EA5-E3F432B1CFD7}" srcOrd="0" destOrd="0" presId="urn:microsoft.com/office/officeart/2008/layout/RadialCluster"/>
    <dgm:cxn modelId="{C1F16256-35F4-4297-ADAA-43C6F2D41E1A}" type="presOf" srcId="{D7E81EBB-265C-4E39-BAC6-E97DF363297C}" destId="{4600B3FE-0492-49AB-8A9E-99837969C7EE}" srcOrd="0" destOrd="0" presId="urn:microsoft.com/office/officeart/2008/layout/RadialCluster"/>
    <dgm:cxn modelId="{5806E185-1C14-4E4F-990C-9F2D99B32C51}" type="presOf" srcId="{4B06F820-895D-46DA-9938-DA15FF7A579B}" destId="{385E779E-1B81-42C6-964C-D98285366E4A}" srcOrd="0" destOrd="0" presId="urn:microsoft.com/office/officeart/2008/layout/RadialCluster"/>
    <dgm:cxn modelId="{82B08994-CBC3-400A-875B-A45A50E460D4}" srcId="{6424FDAE-5AE9-44CF-9B63-9CE57D40DA5B}" destId="{4B06F820-895D-46DA-9938-DA15FF7A579B}" srcOrd="5" destOrd="0" parTransId="{C0BA9273-DC8C-457E-87C5-CBE5C52972D7}" sibTransId="{A7C2D216-2E93-4C46-A709-2A3CCA972509}"/>
    <dgm:cxn modelId="{38D9B697-564E-4C19-87FD-5AD84047A06B}" srcId="{6424FDAE-5AE9-44CF-9B63-9CE57D40DA5B}" destId="{EADE6312-F9B6-4DFF-9261-271FF07157C8}" srcOrd="4" destOrd="0" parTransId="{95E2CB66-DB6F-488F-9334-763CD26702CF}" sibTransId="{F43123FD-4306-43DB-94BD-7EB789825DA1}"/>
    <dgm:cxn modelId="{8200609E-40F6-4323-9CAB-29164DA6509E}" srcId="{6424FDAE-5AE9-44CF-9B63-9CE57D40DA5B}" destId="{7AF1FF2B-B697-42EF-B17F-DD670509AEC7}" srcOrd="1" destOrd="0" parTransId="{F3B83F63-33D6-4E06-8E46-CB0D6A52606F}" sibTransId="{3BD70F91-07DA-475C-B46E-1505D73C8F68}"/>
    <dgm:cxn modelId="{F09BA0A2-2546-4C7D-985F-BFAB72198D16}" type="presOf" srcId="{9BC54E02-1A1E-46DC-A75E-68C31B174DD3}" destId="{ED7E31FB-9801-4C9B-856A-80FBAECE06B4}" srcOrd="0" destOrd="0" presId="urn:microsoft.com/office/officeart/2008/layout/RadialCluster"/>
    <dgm:cxn modelId="{7779E0A5-4C6A-4F9A-9814-8A17AFEC0643}" srcId="{5B41008C-448F-421F-A334-0B8CC4B96119}" destId="{6424FDAE-5AE9-44CF-9B63-9CE57D40DA5B}" srcOrd="0" destOrd="0" parTransId="{6C055651-B639-4263-AD5C-38EC7B77362E}" sibTransId="{322E01C1-8E0F-4C7F-8AE3-C0EDB5924757}"/>
    <dgm:cxn modelId="{8735C5B0-EBDC-40A7-AF27-7C043987D577}" type="presOf" srcId="{F959DD13-B784-47C1-928C-732F2E045009}" destId="{389A2754-BEC9-453E-8598-EEACB840301B}" srcOrd="0" destOrd="0" presId="urn:microsoft.com/office/officeart/2008/layout/RadialCluster"/>
    <dgm:cxn modelId="{FB4D8DCC-B039-472E-8D5E-A821773B11F4}" type="presOf" srcId="{3D5CB520-B9F8-49B8-8BA0-6314376CDF3C}" destId="{781E262D-EAFA-4588-A6A1-00B31C0B6447}" srcOrd="0" destOrd="0" presId="urn:microsoft.com/office/officeart/2008/layout/RadialCluster"/>
    <dgm:cxn modelId="{9B7914D3-DA7A-4D8B-8DC2-B50EE560B9D2}" srcId="{6424FDAE-5AE9-44CF-9B63-9CE57D40DA5B}" destId="{C55C4C31-FF1D-42C4-9624-C8792EC64E0A}" srcOrd="0" destOrd="0" parTransId="{D7E81EBB-265C-4E39-BAC6-E97DF363297C}" sibTransId="{05957E3B-BFC1-4954-BEF2-F8C1A158A938}"/>
    <dgm:cxn modelId="{B1A0B7D8-C8C7-42F6-8435-50A63EDBFB1F}" type="presOf" srcId="{F3B83F63-33D6-4E06-8E46-CB0D6A52606F}" destId="{0F830D97-08B1-488D-926A-F8DA34BCD591}" srcOrd="0" destOrd="0" presId="urn:microsoft.com/office/officeart/2008/layout/RadialCluster"/>
    <dgm:cxn modelId="{8138FCE7-B15D-43A5-AFCE-10B29E0E6A03}" srcId="{6424FDAE-5AE9-44CF-9B63-9CE57D40DA5B}" destId="{F959DD13-B784-47C1-928C-732F2E045009}" srcOrd="2" destOrd="0" parTransId="{9BC54E02-1A1E-46DC-A75E-68C31B174DD3}" sibTransId="{CD786FF4-E36B-4B35-A0B9-A8C57A1D0B89}"/>
    <dgm:cxn modelId="{92CC17EF-0F89-4B74-8F36-B9F5AA7EC109}" type="presOf" srcId="{C55C4C31-FF1D-42C4-9624-C8792EC64E0A}" destId="{8AB6BCCE-C1E8-4001-9AFD-0167B269DAF4}" srcOrd="0" destOrd="0" presId="urn:microsoft.com/office/officeart/2008/layout/RadialCluster"/>
    <dgm:cxn modelId="{BF5CC1EF-ACE8-40EB-811D-5BEBBE793B84}" type="presOf" srcId="{6424FDAE-5AE9-44CF-9B63-9CE57D40DA5B}" destId="{C3D00DCB-0379-466F-BC4B-0383C2F557F1}" srcOrd="0" destOrd="0" presId="urn:microsoft.com/office/officeart/2008/layout/RadialCluster"/>
    <dgm:cxn modelId="{4851EE31-5724-439F-9191-AF23A85AC64F}" type="presParOf" srcId="{FD51EF48-4D39-4ABA-BA99-579C8CA69C35}" destId="{20691680-7A27-413C-A24D-DFAB7CE44804}" srcOrd="0" destOrd="0" presId="urn:microsoft.com/office/officeart/2008/layout/RadialCluster"/>
    <dgm:cxn modelId="{F5BFEC25-B3CD-4EFD-9D1B-263CB1C74E8F}" type="presParOf" srcId="{20691680-7A27-413C-A24D-DFAB7CE44804}" destId="{C3D00DCB-0379-466F-BC4B-0383C2F557F1}" srcOrd="0" destOrd="0" presId="urn:microsoft.com/office/officeart/2008/layout/RadialCluster"/>
    <dgm:cxn modelId="{803436B5-5708-42F0-A4AC-5C423721719B}" type="presParOf" srcId="{20691680-7A27-413C-A24D-DFAB7CE44804}" destId="{4600B3FE-0492-49AB-8A9E-99837969C7EE}" srcOrd="1" destOrd="0" presId="urn:microsoft.com/office/officeart/2008/layout/RadialCluster"/>
    <dgm:cxn modelId="{7D59CA11-1920-4220-8C5F-291B83F0E5A7}" type="presParOf" srcId="{20691680-7A27-413C-A24D-DFAB7CE44804}" destId="{8AB6BCCE-C1E8-4001-9AFD-0167B269DAF4}" srcOrd="2" destOrd="0" presId="urn:microsoft.com/office/officeart/2008/layout/RadialCluster"/>
    <dgm:cxn modelId="{20D32A16-2357-4F3F-BBC8-F7EDA722A4F2}" type="presParOf" srcId="{20691680-7A27-413C-A24D-DFAB7CE44804}" destId="{0F830D97-08B1-488D-926A-F8DA34BCD591}" srcOrd="3" destOrd="0" presId="urn:microsoft.com/office/officeart/2008/layout/RadialCluster"/>
    <dgm:cxn modelId="{375C969B-F80F-44E0-968D-82B1AC685BC0}" type="presParOf" srcId="{20691680-7A27-413C-A24D-DFAB7CE44804}" destId="{D957BF6C-A67E-40F5-8664-E9BD64F79D89}" srcOrd="4" destOrd="0" presId="urn:microsoft.com/office/officeart/2008/layout/RadialCluster"/>
    <dgm:cxn modelId="{800D0EDB-5F17-4E40-AFBE-BFC18BEB7F6C}" type="presParOf" srcId="{20691680-7A27-413C-A24D-DFAB7CE44804}" destId="{ED7E31FB-9801-4C9B-856A-80FBAECE06B4}" srcOrd="5" destOrd="0" presId="urn:microsoft.com/office/officeart/2008/layout/RadialCluster"/>
    <dgm:cxn modelId="{57B0F640-174E-41AE-A6BF-071A5FCC6391}" type="presParOf" srcId="{20691680-7A27-413C-A24D-DFAB7CE44804}" destId="{389A2754-BEC9-453E-8598-EEACB840301B}" srcOrd="6" destOrd="0" presId="urn:microsoft.com/office/officeart/2008/layout/RadialCluster"/>
    <dgm:cxn modelId="{6ED11173-07E9-4BB3-A37C-4AB077EA0286}" type="presParOf" srcId="{20691680-7A27-413C-A24D-DFAB7CE44804}" destId="{E380510F-1823-45BF-9EA5-E3F432B1CFD7}" srcOrd="7" destOrd="0" presId="urn:microsoft.com/office/officeart/2008/layout/RadialCluster"/>
    <dgm:cxn modelId="{297FEB32-0754-4BF9-B836-A837BDA80BEA}" type="presParOf" srcId="{20691680-7A27-413C-A24D-DFAB7CE44804}" destId="{781E262D-EAFA-4588-A6A1-00B31C0B6447}" srcOrd="8" destOrd="0" presId="urn:microsoft.com/office/officeart/2008/layout/RadialCluster"/>
    <dgm:cxn modelId="{742AFFEA-7904-4AF1-A772-A0A106E5D569}" type="presParOf" srcId="{20691680-7A27-413C-A24D-DFAB7CE44804}" destId="{4E862A96-0D38-48CB-AFA9-D4535D716313}" srcOrd="9" destOrd="0" presId="urn:microsoft.com/office/officeart/2008/layout/RadialCluster"/>
    <dgm:cxn modelId="{ADEDA497-9DE9-436D-A861-51A3AF30948A}" type="presParOf" srcId="{20691680-7A27-413C-A24D-DFAB7CE44804}" destId="{ED942E19-58AF-4E2E-810D-7E606FAF50FC}" srcOrd="10" destOrd="0" presId="urn:microsoft.com/office/officeart/2008/layout/RadialCluster"/>
    <dgm:cxn modelId="{FB134251-DADF-42CA-943C-FEAC472C59C5}" type="presParOf" srcId="{20691680-7A27-413C-A24D-DFAB7CE44804}" destId="{C0D1D072-E315-45E0-9EBC-E57FFC0AAEEC}" srcOrd="11" destOrd="0" presId="urn:microsoft.com/office/officeart/2008/layout/RadialCluster"/>
    <dgm:cxn modelId="{C884A70E-C1AA-451D-88B5-B1B07B491570}" type="presParOf" srcId="{20691680-7A27-413C-A24D-DFAB7CE44804}" destId="{385E779E-1B81-42C6-964C-D98285366E4A}" srcOrd="12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B41008C-448F-421F-A334-0B8CC4B96119}" type="doc">
      <dgm:prSet loTypeId="urn:microsoft.com/office/officeart/2008/layout/RadialCluster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6424FDAE-5AE9-44CF-9B63-9CE57D40DA5B}">
      <dgm:prSet phldrT="[Текст]"/>
      <dgm:spPr/>
      <dgm:t>
        <a:bodyPr/>
        <a:lstStyle/>
        <a:p>
          <a:r>
            <a:rPr lang="ru-RU" dirty="0">
              <a:solidFill>
                <a:schemeClr val="tx2"/>
              </a:solidFill>
            </a:rPr>
            <a:t>Проектная деятельность</a:t>
          </a:r>
        </a:p>
      </dgm:t>
    </dgm:pt>
    <dgm:pt modelId="{6C055651-B639-4263-AD5C-38EC7B77362E}" type="parTrans" cxnId="{7779E0A5-4C6A-4F9A-9814-8A17AFEC0643}">
      <dgm:prSet/>
      <dgm:spPr/>
      <dgm:t>
        <a:bodyPr/>
        <a:lstStyle/>
        <a:p>
          <a:endParaRPr lang="ru-RU">
            <a:solidFill>
              <a:schemeClr val="tx2"/>
            </a:solidFill>
          </a:endParaRPr>
        </a:p>
      </dgm:t>
    </dgm:pt>
    <dgm:pt modelId="{322E01C1-8E0F-4C7F-8AE3-C0EDB5924757}" type="sibTrans" cxnId="{7779E0A5-4C6A-4F9A-9814-8A17AFEC0643}">
      <dgm:prSet/>
      <dgm:spPr/>
      <dgm:t>
        <a:bodyPr/>
        <a:lstStyle/>
        <a:p>
          <a:endParaRPr lang="ru-RU">
            <a:solidFill>
              <a:schemeClr val="tx2"/>
            </a:solidFill>
          </a:endParaRPr>
        </a:p>
      </dgm:t>
    </dgm:pt>
    <dgm:pt modelId="{C55C4C31-FF1D-42C4-9624-C8792EC64E0A}">
      <dgm:prSet phldrT="[Текст]" custT="1"/>
      <dgm:spPr/>
      <dgm:t>
        <a:bodyPr/>
        <a:lstStyle/>
        <a:p>
          <a:r>
            <a:rPr lang="ru-RU" sz="1600" dirty="0">
              <a:solidFill>
                <a:schemeClr val="tx2"/>
              </a:solidFill>
            </a:rPr>
            <a:t>Часть программы </a:t>
          </a:r>
          <a:br>
            <a:rPr lang="ru-RU" sz="1600" dirty="0">
              <a:solidFill>
                <a:schemeClr val="tx2"/>
              </a:solidFill>
            </a:rPr>
          </a:br>
          <a:r>
            <a:rPr lang="ru-RU" sz="1600" dirty="0">
              <a:solidFill>
                <a:schemeClr val="tx2"/>
              </a:solidFill>
            </a:rPr>
            <a:t>формирования УУД</a:t>
          </a:r>
        </a:p>
      </dgm:t>
    </dgm:pt>
    <dgm:pt modelId="{D7E81EBB-265C-4E39-BAC6-E97DF363297C}" type="parTrans" cxnId="{9B7914D3-DA7A-4D8B-8DC2-B50EE560B9D2}">
      <dgm:prSet/>
      <dgm:spPr/>
      <dgm:t>
        <a:bodyPr/>
        <a:lstStyle/>
        <a:p>
          <a:endParaRPr lang="ru-RU">
            <a:solidFill>
              <a:schemeClr val="tx2"/>
            </a:solidFill>
          </a:endParaRPr>
        </a:p>
      </dgm:t>
    </dgm:pt>
    <dgm:pt modelId="{05957E3B-BFC1-4954-BEF2-F8C1A158A938}" type="sibTrans" cxnId="{9B7914D3-DA7A-4D8B-8DC2-B50EE560B9D2}">
      <dgm:prSet/>
      <dgm:spPr/>
      <dgm:t>
        <a:bodyPr/>
        <a:lstStyle/>
        <a:p>
          <a:endParaRPr lang="ru-RU">
            <a:solidFill>
              <a:schemeClr val="tx2"/>
            </a:solidFill>
          </a:endParaRPr>
        </a:p>
      </dgm:t>
    </dgm:pt>
    <dgm:pt modelId="{7AF1FF2B-B697-42EF-B17F-DD670509AEC7}">
      <dgm:prSet phldrT="[Текст]" custT="1"/>
      <dgm:spPr/>
      <dgm:t>
        <a:bodyPr/>
        <a:lstStyle/>
        <a:p>
          <a:r>
            <a:rPr lang="ru-RU" sz="1600" dirty="0">
              <a:solidFill>
                <a:schemeClr val="tx2"/>
              </a:solidFill>
            </a:rPr>
            <a:t>Одно из требований </a:t>
          </a:r>
          <a:br>
            <a:rPr lang="ru-RU" sz="1600" dirty="0">
              <a:solidFill>
                <a:schemeClr val="tx2"/>
              </a:solidFill>
            </a:rPr>
          </a:br>
          <a:r>
            <a:rPr lang="ru-RU" sz="1600" dirty="0">
              <a:solidFill>
                <a:schemeClr val="tx2"/>
              </a:solidFill>
            </a:rPr>
            <a:t>к метапредметным результатам</a:t>
          </a:r>
        </a:p>
      </dgm:t>
    </dgm:pt>
    <dgm:pt modelId="{F3B83F63-33D6-4E06-8E46-CB0D6A52606F}" type="parTrans" cxnId="{8200609E-40F6-4323-9CAB-29164DA6509E}">
      <dgm:prSet/>
      <dgm:spPr/>
      <dgm:t>
        <a:bodyPr/>
        <a:lstStyle/>
        <a:p>
          <a:endParaRPr lang="ru-RU">
            <a:solidFill>
              <a:schemeClr val="tx2"/>
            </a:solidFill>
          </a:endParaRPr>
        </a:p>
      </dgm:t>
    </dgm:pt>
    <dgm:pt modelId="{3BD70F91-07DA-475C-B46E-1505D73C8F68}" type="sibTrans" cxnId="{8200609E-40F6-4323-9CAB-29164DA6509E}">
      <dgm:prSet/>
      <dgm:spPr/>
      <dgm:t>
        <a:bodyPr/>
        <a:lstStyle/>
        <a:p>
          <a:endParaRPr lang="ru-RU">
            <a:solidFill>
              <a:schemeClr val="tx2"/>
            </a:solidFill>
          </a:endParaRPr>
        </a:p>
      </dgm:t>
    </dgm:pt>
    <dgm:pt modelId="{F959DD13-B784-47C1-928C-732F2E045009}">
      <dgm:prSet phldrT="[Текст]" custT="1"/>
      <dgm:spPr/>
      <dgm:t>
        <a:bodyPr/>
        <a:lstStyle/>
        <a:p>
          <a:r>
            <a:rPr lang="ru-RU" sz="1600" dirty="0">
              <a:solidFill>
                <a:schemeClr val="tx2"/>
              </a:solidFill>
            </a:rPr>
            <a:t>Составная часть требований </a:t>
          </a:r>
          <a:br>
            <a:rPr lang="ru-RU" sz="1600" dirty="0">
              <a:solidFill>
                <a:schemeClr val="tx2"/>
              </a:solidFill>
            </a:rPr>
          </a:br>
          <a:r>
            <a:rPr lang="ru-RU" sz="1600" dirty="0">
              <a:solidFill>
                <a:schemeClr val="tx2"/>
              </a:solidFill>
            </a:rPr>
            <a:t>к предметным результатам</a:t>
          </a:r>
        </a:p>
      </dgm:t>
    </dgm:pt>
    <dgm:pt modelId="{9BC54E02-1A1E-46DC-A75E-68C31B174DD3}" type="parTrans" cxnId="{8138FCE7-B15D-43A5-AFCE-10B29E0E6A03}">
      <dgm:prSet/>
      <dgm:spPr/>
      <dgm:t>
        <a:bodyPr/>
        <a:lstStyle/>
        <a:p>
          <a:endParaRPr lang="ru-RU">
            <a:solidFill>
              <a:schemeClr val="tx2"/>
            </a:solidFill>
          </a:endParaRPr>
        </a:p>
      </dgm:t>
    </dgm:pt>
    <dgm:pt modelId="{CD786FF4-E36B-4B35-A0B9-A8C57A1D0B89}" type="sibTrans" cxnId="{8138FCE7-B15D-43A5-AFCE-10B29E0E6A03}">
      <dgm:prSet/>
      <dgm:spPr/>
      <dgm:t>
        <a:bodyPr/>
        <a:lstStyle/>
        <a:p>
          <a:endParaRPr lang="ru-RU">
            <a:solidFill>
              <a:schemeClr val="tx2"/>
            </a:solidFill>
          </a:endParaRPr>
        </a:p>
      </dgm:t>
    </dgm:pt>
    <dgm:pt modelId="{EADE6312-F9B6-4DFF-9261-271FF07157C8}">
      <dgm:prSet custT="1"/>
      <dgm:spPr/>
      <dgm:t>
        <a:bodyPr/>
        <a:lstStyle/>
        <a:p>
          <a:r>
            <a:rPr lang="ru-RU" sz="1600" dirty="0">
              <a:solidFill>
                <a:schemeClr val="tx2"/>
              </a:solidFill>
            </a:rPr>
            <a:t>Оцениваемая форма учебной деятельности</a:t>
          </a:r>
        </a:p>
      </dgm:t>
    </dgm:pt>
    <dgm:pt modelId="{95E2CB66-DB6F-488F-9334-763CD26702CF}" type="parTrans" cxnId="{38D9B697-564E-4C19-87FD-5AD84047A06B}">
      <dgm:prSet/>
      <dgm:spPr/>
      <dgm:t>
        <a:bodyPr/>
        <a:lstStyle/>
        <a:p>
          <a:endParaRPr lang="ru-RU">
            <a:solidFill>
              <a:schemeClr val="tx2"/>
            </a:solidFill>
          </a:endParaRPr>
        </a:p>
      </dgm:t>
    </dgm:pt>
    <dgm:pt modelId="{F43123FD-4306-43DB-94BD-7EB789825DA1}" type="sibTrans" cxnId="{38D9B697-564E-4C19-87FD-5AD84047A06B}">
      <dgm:prSet/>
      <dgm:spPr/>
      <dgm:t>
        <a:bodyPr/>
        <a:lstStyle/>
        <a:p>
          <a:endParaRPr lang="ru-RU">
            <a:solidFill>
              <a:schemeClr val="tx2"/>
            </a:solidFill>
          </a:endParaRPr>
        </a:p>
      </dgm:t>
    </dgm:pt>
    <dgm:pt modelId="{4B06F820-895D-46DA-9938-DA15FF7A579B}">
      <dgm:prSet/>
      <dgm:spPr/>
      <dgm:t>
        <a:bodyPr/>
        <a:lstStyle/>
        <a:p>
          <a:r>
            <a:rPr lang="ru-RU" dirty="0">
              <a:solidFill>
                <a:schemeClr val="tx2"/>
              </a:solidFill>
            </a:rPr>
            <a:t>Основная форма учебной деятельности, развивающая УУД</a:t>
          </a:r>
        </a:p>
      </dgm:t>
    </dgm:pt>
    <dgm:pt modelId="{C0BA9273-DC8C-457E-87C5-CBE5C52972D7}" type="parTrans" cxnId="{82B08994-CBC3-400A-875B-A45A50E460D4}">
      <dgm:prSet/>
      <dgm:spPr/>
      <dgm:t>
        <a:bodyPr/>
        <a:lstStyle/>
        <a:p>
          <a:endParaRPr lang="ru-RU">
            <a:solidFill>
              <a:schemeClr val="tx2"/>
            </a:solidFill>
          </a:endParaRPr>
        </a:p>
      </dgm:t>
    </dgm:pt>
    <dgm:pt modelId="{A7C2D216-2E93-4C46-A709-2A3CCA972509}" type="sibTrans" cxnId="{82B08994-CBC3-400A-875B-A45A50E460D4}">
      <dgm:prSet/>
      <dgm:spPr/>
      <dgm:t>
        <a:bodyPr/>
        <a:lstStyle/>
        <a:p>
          <a:endParaRPr lang="ru-RU">
            <a:solidFill>
              <a:schemeClr val="tx2"/>
            </a:solidFill>
          </a:endParaRPr>
        </a:p>
      </dgm:t>
    </dgm:pt>
    <dgm:pt modelId="{FD51EF48-4D39-4ABA-BA99-579C8CA69C35}" type="pres">
      <dgm:prSet presAssocID="{5B41008C-448F-421F-A334-0B8CC4B96119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20691680-7A27-413C-A24D-DFAB7CE44804}" type="pres">
      <dgm:prSet presAssocID="{6424FDAE-5AE9-44CF-9B63-9CE57D40DA5B}" presName="singleCycle" presStyleCnt="0"/>
      <dgm:spPr/>
    </dgm:pt>
    <dgm:pt modelId="{C3D00DCB-0379-466F-BC4B-0383C2F557F1}" type="pres">
      <dgm:prSet presAssocID="{6424FDAE-5AE9-44CF-9B63-9CE57D40DA5B}" presName="singleCenter" presStyleLbl="node1" presStyleIdx="0" presStyleCnt="6" custScaleX="142198">
        <dgm:presLayoutVars>
          <dgm:chMax val="7"/>
          <dgm:chPref val="7"/>
        </dgm:presLayoutVars>
      </dgm:prSet>
      <dgm:spPr/>
    </dgm:pt>
    <dgm:pt modelId="{4600B3FE-0492-49AB-8A9E-99837969C7EE}" type="pres">
      <dgm:prSet presAssocID="{D7E81EBB-265C-4E39-BAC6-E97DF363297C}" presName="Name56" presStyleLbl="parChTrans1D2" presStyleIdx="0" presStyleCnt="5"/>
      <dgm:spPr/>
    </dgm:pt>
    <dgm:pt modelId="{8AB6BCCE-C1E8-4001-9AFD-0167B269DAF4}" type="pres">
      <dgm:prSet presAssocID="{C55C4C31-FF1D-42C4-9624-C8792EC64E0A}" presName="text0" presStyleLbl="node1" presStyleIdx="1" presStyleCnt="6" custScaleX="356509" custScaleY="99030">
        <dgm:presLayoutVars>
          <dgm:bulletEnabled val="1"/>
        </dgm:presLayoutVars>
      </dgm:prSet>
      <dgm:spPr/>
    </dgm:pt>
    <dgm:pt modelId="{0F830D97-08B1-488D-926A-F8DA34BCD591}" type="pres">
      <dgm:prSet presAssocID="{F3B83F63-33D6-4E06-8E46-CB0D6A52606F}" presName="Name56" presStyleLbl="parChTrans1D2" presStyleIdx="1" presStyleCnt="5"/>
      <dgm:spPr/>
    </dgm:pt>
    <dgm:pt modelId="{D957BF6C-A67E-40F5-8664-E9BD64F79D89}" type="pres">
      <dgm:prSet presAssocID="{7AF1FF2B-B697-42EF-B17F-DD670509AEC7}" presName="text0" presStyleLbl="node1" presStyleIdx="2" presStyleCnt="6" custScaleX="356509" custScaleY="99030" custRadScaleRad="159667" custRadScaleInc="6780">
        <dgm:presLayoutVars>
          <dgm:bulletEnabled val="1"/>
        </dgm:presLayoutVars>
      </dgm:prSet>
      <dgm:spPr/>
    </dgm:pt>
    <dgm:pt modelId="{ED7E31FB-9801-4C9B-856A-80FBAECE06B4}" type="pres">
      <dgm:prSet presAssocID="{9BC54E02-1A1E-46DC-A75E-68C31B174DD3}" presName="Name56" presStyleLbl="parChTrans1D2" presStyleIdx="2" presStyleCnt="5"/>
      <dgm:spPr/>
    </dgm:pt>
    <dgm:pt modelId="{389A2754-BEC9-453E-8598-EEACB840301B}" type="pres">
      <dgm:prSet presAssocID="{F959DD13-B784-47C1-928C-732F2E045009}" presName="text0" presStyleLbl="node1" presStyleIdx="3" presStyleCnt="6" custScaleX="356509" custScaleY="99030" custRadScaleRad="125160" custRadScaleInc="-50570">
        <dgm:presLayoutVars>
          <dgm:bulletEnabled val="1"/>
        </dgm:presLayoutVars>
      </dgm:prSet>
      <dgm:spPr/>
    </dgm:pt>
    <dgm:pt modelId="{4E862A96-0D38-48CB-AFA9-D4535D716313}" type="pres">
      <dgm:prSet presAssocID="{95E2CB66-DB6F-488F-9334-763CD26702CF}" presName="Name56" presStyleLbl="parChTrans1D2" presStyleIdx="3" presStyleCnt="5"/>
      <dgm:spPr/>
    </dgm:pt>
    <dgm:pt modelId="{ED942E19-58AF-4E2E-810D-7E606FAF50FC}" type="pres">
      <dgm:prSet presAssocID="{EADE6312-F9B6-4DFF-9261-271FF07157C8}" presName="text0" presStyleLbl="node1" presStyleIdx="4" presStyleCnt="6" custScaleX="356509" custScaleY="99030" custRadScaleRad="118779" custRadScaleInc="43533">
        <dgm:presLayoutVars>
          <dgm:bulletEnabled val="1"/>
        </dgm:presLayoutVars>
      </dgm:prSet>
      <dgm:spPr/>
    </dgm:pt>
    <dgm:pt modelId="{C0D1D072-E315-45E0-9EBC-E57FFC0AAEEC}" type="pres">
      <dgm:prSet presAssocID="{C0BA9273-DC8C-457E-87C5-CBE5C52972D7}" presName="Name56" presStyleLbl="parChTrans1D2" presStyleIdx="4" presStyleCnt="5"/>
      <dgm:spPr/>
    </dgm:pt>
    <dgm:pt modelId="{385E779E-1B81-42C6-964C-D98285366E4A}" type="pres">
      <dgm:prSet presAssocID="{4B06F820-895D-46DA-9938-DA15FF7A579B}" presName="text0" presStyleLbl="node1" presStyleIdx="5" presStyleCnt="6" custScaleX="356509" custScaleY="99030" custRadScaleRad="164516" custRadScaleInc="-4860">
        <dgm:presLayoutVars>
          <dgm:bulletEnabled val="1"/>
        </dgm:presLayoutVars>
      </dgm:prSet>
      <dgm:spPr/>
    </dgm:pt>
  </dgm:ptLst>
  <dgm:cxnLst>
    <dgm:cxn modelId="{5E748617-895D-42B2-B342-78A5BC127A44}" type="presOf" srcId="{7AF1FF2B-B697-42EF-B17F-DD670509AEC7}" destId="{D957BF6C-A67E-40F5-8664-E9BD64F79D89}" srcOrd="0" destOrd="0" presId="urn:microsoft.com/office/officeart/2008/layout/RadialCluster"/>
    <dgm:cxn modelId="{B74B9E32-6F4F-4B38-B972-3834ACAD966B}" type="presOf" srcId="{C0BA9273-DC8C-457E-87C5-CBE5C52972D7}" destId="{C0D1D072-E315-45E0-9EBC-E57FFC0AAEEC}" srcOrd="0" destOrd="0" presId="urn:microsoft.com/office/officeart/2008/layout/RadialCluster"/>
    <dgm:cxn modelId="{B28A2C37-4C76-4360-B879-834E47B71214}" type="presOf" srcId="{EADE6312-F9B6-4DFF-9261-271FF07157C8}" destId="{ED942E19-58AF-4E2E-810D-7E606FAF50FC}" srcOrd="0" destOrd="0" presId="urn:microsoft.com/office/officeart/2008/layout/RadialCluster"/>
    <dgm:cxn modelId="{C9F9E049-CFC0-45FA-963D-997D8F8B0F11}" type="presOf" srcId="{95E2CB66-DB6F-488F-9334-763CD26702CF}" destId="{4E862A96-0D38-48CB-AFA9-D4535D716313}" srcOrd="0" destOrd="0" presId="urn:microsoft.com/office/officeart/2008/layout/RadialCluster"/>
    <dgm:cxn modelId="{EA7D634E-4A68-4FB4-81A5-2861F5C603DC}" type="presOf" srcId="{5B41008C-448F-421F-A334-0B8CC4B96119}" destId="{FD51EF48-4D39-4ABA-BA99-579C8CA69C35}" srcOrd="0" destOrd="0" presId="urn:microsoft.com/office/officeart/2008/layout/RadialCluster"/>
    <dgm:cxn modelId="{C1F16256-35F4-4297-ADAA-43C6F2D41E1A}" type="presOf" srcId="{D7E81EBB-265C-4E39-BAC6-E97DF363297C}" destId="{4600B3FE-0492-49AB-8A9E-99837969C7EE}" srcOrd="0" destOrd="0" presId="urn:microsoft.com/office/officeart/2008/layout/RadialCluster"/>
    <dgm:cxn modelId="{5806E185-1C14-4E4F-990C-9F2D99B32C51}" type="presOf" srcId="{4B06F820-895D-46DA-9938-DA15FF7A579B}" destId="{385E779E-1B81-42C6-964C-D98285366E4A}" srcOrd="0" destOrd="0" presId="urn:microsoft.com/office/officeart/2008/layout/RadialCluster"/>
    <dgm:cxn modelId="{82B08994-CBC3-400A-875B-A45A50E460D4}" srcId="{6424FDAE-5AE9-44CF-9B63-9CE57D40DA5B}" destId="{4B06F820-895D-46DA-9938-DA15FF7A579B}" srcOrd="4" destOrd="0" parTransId="{C0BA9273-DC8C-457E-87C5-CBE5C52972D7}" sibTransId="{A7C2D216-2E93-4C46-A709-2A3CCA972509}"/>
    <dgm:cxn modelId="{38D9B697-564E-4C19-87FD-5AD84047A06B}" srcId="{6424FDAE-5AE9-44CF-9B63-9CE57D40DA5B}" destId="{EADE6312-F9B6-4DFF-9261-271FF07157C8}" srcOrd="3" destOrd="0" parTransId="{95E2CB66-DB6F-488F-9334-763CD26702CF}" sibTransId="{F43123FD-4306-43DB-94BD-7EB789825DA1}"/>
    <dgm:cxn modelId="{8200609E-40F6-4323-9CAB-29164DA6509E}" srcId="{6424FDAE-5AE9-44CF-9B63-9CE57D40DA5B}" destId="{7AF1FF2B-B697-42EF-B17F-DD670509AEC7}" srcOrd="1" destOrd="0" parTransId="{F3B83F63-33D6-4E06-8E46-CB0D6A52606F}" sibTransId="{3BD70F91-07DA-475C-B46E-1505D73C8F68}"/>
    <dgm:cxn modelId="{F09BA0A2-2546-4C7D-985F-BFAB72198D16}" type="presOf" srcId="{9BC54E02-1A1E-46DC-A75E-68C31B174DD3}" destId="{ED7E31FB-9801-4C9B-856A-80FBAECE06B4}" srcOrd="0" destOrd="0" presId="urn:microsoft.com/office/officeart/2008/layout/RadialCluster"/>
    <dgm:cxn modelId="{7779E0A5-4C6A-4F9A-9814-8A17AFEC0643}" srcId="{5B41008C-448F-421F-A334-0B8CC4B96119}" destId="{6424FDAE-5AE9-44CF-9B63-9CE57D40DA5B}" srcOrd="0" destOrd="0" parTransId="{6C055651-B639-4263-AD5C-38EC7B77362E}" sibTransId="{322E01C1-8E0F-4C7F-8AE3-C0EDB5924757}"/>
    <dgm:cxn modelId="{8735C5B0-EBDC-40A7-AF27-7C043987D577}" type="presOf" srcId="{F959DD13-B784-47C1-928C-732F2E045009}" destId="{389A2754-BEC9-453E-8598-EEACB840301B}" srcOrd="0" destOrd="0" presId="urn:microsoft.com/office/officeart/2008/layout/RadialCluster"/>
    <dgm:cxn modelId="{9B7914D3-DA7A-4D8B-8DC2-B50EE560B9D2}" srcId="{6424FDAE-5AE9-44CF-9B63-9CE57D40DA5B}" destId="{C55C4C31-FF1D-42C4-9624-C8792EC64E0A}" srcOrd="0" destOrd="0" parTransId="{D7E81EBB-265C-4E39-BAC6-E97DF363297C}" sibTransId="{05957E3B-BFC1-4954-BEF2-F8C1A158A938}"/>
    <dgm:cxn modelId="{B1A0B7D8-C8C7-42F6-8435-50A63EDBFB1F}" type="presOf" srcId="{F3B83F63-33D6-4E06-8E46-CB0D6A52606F}" destId="{0F830D97-08B1-488D-926A-F8DA34BCD591}" srcOrd="0" destOrd="0" presId="urn:microsoft.com/office/officeart/2008/layout/RadialCluster"/>
    <dgm:cxn modelId="{8138FCE7-B15D-43A5-AFCE-10B29E0E6A03}" srcId="{6424FDAE-5AE9-44CF-9B63-9CE57D40DA5B}" destId="{F959DD13-B784-47C1-928C-732F2E045009}" srcOrd="2" destOrd="0" parTransId="{9BC54E02-1A1E-46DC-A75E-68C31B174DD3}" sibTransId="{CD786FF4-E36B-4B35-A0B9-A8C57A1D0B89}"/>
    <dgm:cxn modelId="{92CC17EF-0F89-4B74-8F36-B9F5AA7EC109}" type="presOf" srcId="{C55C4C31-FF1D-42C4-9624-C8792EC64E0A}" destId="{8AB6BCCE-C1E8-4001-9AFD-0167B269DAF4}" srcOrd="0" destOrd="0" presId="urn:microsoft.com/office/officeart/2008/layout/RadialCluster"/>
    <dgm:cxn modelId="{BF5CC1EF-ACE8-40EB-811D-5BEBBE793B84}" type="presOf" srcId="{6424FDAE-5AE9-44CF-9B63-9CE57D40DA5B}" destId="{C3D00DCB-0379-466F-BC4B-0383C2F557F1}" srcOrd="0" destOrd="0" presId="urn:microsoft.com/office/officeart/2008/layout/RadialCluster"/>
    <dgm:cxn modelId="{4851EE31-5724-439F-9191-AF23A85AC64F}" type="presParOf" srcId="{FD51EF48-4D39-4ABA-BA99-579C8CA69C35}" destId="{20691680-7A27-413C-A24D-DFAB7CE44804}" srcOrd="0" destOrd="0" presId="urn:microsoft.com/office/officeart/2008/layout/RadialCluster"/>
    <dgm:cxn modelId="{F5BFEC25-B3CD-4EFD-9D1B-263CB1C74E8F}" type="presParOf" srcId="{20691680-7A27-413C-A24D-DFAB7CE44804}" destId="{C3D00DCB-0379-466F-BC4B-0383C2F557F1}" srcOrd="0" destOrd="0" presId="urn:microsoft.com/office/officeart/2008/layout/RadialCluster"/>
    <dgm:cxn modelId="{803436B5-5708-42F0-A4AC-5C423721719B}" type="presParOf" srcId="{20691680-7A27-413C-A24D-DFAB7CE44804}" destId="{4600B3FE-0492-49AB-8A9E-99837969C7EE}" srcOrd="1" destOrd="0" presId="urn:microsoft.com/office/officeart/2008/layout/RadialCluster"/>
    <dgm:cxn modelId="{7D59CA11-1920-4220-8C5F-291B83F0E5A7}" type="presParOf" srcId="{20691680-7A27-413C-A24D-DFAB7CE44804}" destId="{8AB6BCCE-C1E8-4001-9AFD-0167B269DAF4}" srcOrd="2" destOrd="0" presId="urn:microsoft.com/office/officeart/2008/layout/RadialCluster"/>
    <dgm:cxn modelId="{20D32A16-2357-4F3F-BBC8-F7EDA722A4F2}" type="presParOf" srcId="{20691680-7A27-413C-A24D-DFAB7CE44804}" destId="{0F830D97-08B1-488D-926A-F8DA34BCD591}" srcOrd="3" destOrd="0" presId="urn:microsoft.com/office/officeart/2008/layout/RadialCluster"/>
    <dgm:cxn modelId="{375C969B-F80F-44E0-968D-82B1AC685BC0}" type="presParOf" srcId="{20691680-7A27-413C-A24D-DFAB7CE44804}" destId="{D957BF6C-A67E-40F5-8664-E9BD64F79D89}" srcOrd="4" destOrd="0" presId="urn:microsoft.com/office/officeart/2008/layout/RadialCluster"/>
    <dgm:cxn modelId="{800D0EDB-5F17-4E40-AFBE-BFC18BEB7F6C}" type="presParOf" srcId="{20691680-7A27-413C-A24D-DFAB7CE44804}" destId="{ED7E31FB-9801-4C9B-856A-80FBAECE06B4}" srcOrd="5" destOrd="0" presId="urn:microsoft.com/office/officeart/2008/layout/RadialCluster"/>
    <dgm:cxn modelId="{57B0F640-174E-41AE-A6BF-071A5FCC6391}" type="presParOf" srcId="{20691680-7A27-413C-A24D-DFAB7CE44804}" destId="{389A2754-BEC9-453E-8598-EEACB840301B}" srcOrd="6" destOrd="0" presId="urn:microsoft.com/office/officeart/2008/layout/RadialCluster"/>
    <dgm:cxn modelId="{742AFFEA-7904-4AF1-A772-A0A106E5D569}" type="presParOf" srcId="{20691680-7A27-413C-A24D-DFAB7CE44804}" destId="{4E862A96-0D38-48CB-AFA9-D4535D716313}" srcOrd="7" destOrd="0" presId="urn:microsoft.com/office/officeart/2008/layout/RadialCluster"/>
    <dgm:cxn modelId="{ADEDA497-9DE9-436D-A861-51A3AF30948A}" type="presParOf" srcId="{20691680-7A27-413C-A24D-DFAB7CE44804}" destId="{ED942E19-58AF-4E2E-810D-7E606FAF50FC}" srcOrd="8" destOrd="0" presId="urn:microsoft.com/office/officeart/2008/layout/RadialCluster"/>
    <dgm:cxn modelId="{FB134251-DADF-42CA-943C-FEAC472C59C5}" type="presParOf" srcId="{20691680-7A27-413C-A24D-DFAB7CE44804}" destId="{C0D1D072-E315-45E0-9EBC-E57FFC0AAEEC}" srcOrd="9" destOrd="0" presId="urn:microsoft.com/office/officeart/2008/layout/RadialCluster"/>
    <dgm:cxn modelId="{C884A70E-C1AA-451D-88B5-B1B07B491570}" type="presParOf" srcId="{20691680-7A27-413C-A24D-DFAB7CE44804}" destId="{385E779E-1B81-42C6-964C-D98285366E4A}" srcOrd="1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2D0F63D-B653-436F-9C72-A3C0559D4AE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4F114AA-6DFF-488C-96C5-85AC19CFC9A1}">
      <dgm:prSet phldrT="[Текст]"/>
      <dgm:spPr>
        <a:xfrm>
          <a:off x="5764" y="169738"/>
          <a:ext cx="2348127" cy="1327562"/>
        </a:xfrm>
        <a:prstGeom prst="roundRect">
          <a:avLst>
            <a:gd name="adj" fmla="val 16670"/>
          </a:avLst>
        </a:prstGeom>
        <a:solidFill>
          <a:schemeClr val="bg1"/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/>
        <a:lstStyle/>
        <a:p>
          <a:pPr>
            <a:buNone/>
          </a:pPr>
          <a:r>
            <a:rPr lang="ru-RU" b="0" dirty="0">
              <a:solidFill>
                <a:schemeClr val="tx2"/>
              </a:solidFill>
              <a:latin typeface="Trebuchet MS" panose="020B0603020202020204" pitchFamily="34" charset="0"/>
              <a:ea typeface="+mn-ea"/>
              <a:cs typeface="+mn-cs"/>
            </a:rPr>
            <a:t>ИРО РТ</a:t>
          </a:r>
        </a:p>
      </dgm:t>
    </dgm:pt>
    <dgm:pt modelId="{30FAEAA0-7EEF-4282-A77C-2FB0651F04EF}" type="parTrans" cxnId="{950C0476-2BFE-4B83-A2CB-1148962C3BC7}">
      <dgm:prSet/>
      <dgm:spPr/>
      <dgm:t>
        <a:bodyPr/>
        <a:lstStyle/>
        <a:p>
          <a:endParaRPr lang="ru-RU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3774CB45-BD8E-48FA-8683-7F5D2A718C8E}" type="sibTrans" cxnId="{950C0476-2BFE-4B83-A2CB-1148962C3BC7}">
      <dgm:prSet/>
      <dgm:spPr/>
      <dgm:t>
        <a:bodyPr/>
        <a:lstStyle/>
        <a:p>
          <a:endParaRPr lang="ru-RU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F35AB344-0EDB-49BA-B2DB-2951ABAF03FF}">
      <dgm:prSet phldrT="[Текст]" custT="1"/>
      <dgm:spPr>
        <a:xfrm>
          <a:off x="2525159" y="512455"/>
          <a:ext cx="3912699" cy="66671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lr>
              <a:srgbClr val="808080">
                <a:lumMod val="50000"/>
              </a:srgbClr>
            </a:buClr>
            <a:buFont typeface="Wingdings" panose="05000000000000000000" pitchFamily="2" charset="2"/>
            <a:buChar char="§"/>
          </a:pPr>
          <a:r>
            <a:rPr lang="ru-RU" sz="1600" dirty="0">
              <a:solidFill>
                <a:schemeClr val="tx2"/>
              </a:solidFill>
              <a:latin typeface="Trebuchet MS" panose="020B0603020202020204" pitchFamily="34" charset="0"/>
              <a:ea typeface="+mn-ea"/>
              <a:cs typeface="+mn-cs"/>
            </a:rPr>
            <a:t>ноябрь-декабрь 2021 г.</a:t>
          </a:r>
        </a:p>
      </dgm:t>
    </dgm:pt>
    <dgm:pt modelId="{A6F30B97-A3DB-47D2-A088-A96F4E66F4A3}" type="parTrans" cxnId="{1BF2EAC2-E3B4-4997-A156-E6F634D751BD}">
      <dgm:prSet/>
      <dgm:spPr/>
      <dgm:t>
        <a:bodyPr/>
        <a:lstStyle/>
        <a:p>
          <a:endParaRPr lang="ru-RU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D86DC95E-4EA9-4EB5-96AB-DADE1C6C643B}" type="sibTrans" cxnId="{1BF2EAC2-E3B4-4997-A156-E6F634D751BD}">
      <dgm:prSet/>
      <dgm:spPr/>
      <dgm:t>
        <a:bodyPr/>
        <a:lstStyle/>
        <a:p>
          <a:endParaRPr lang="ru-RU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7CB8D284-93F9-4A1F-AAAA-86130D8CDF6B}">
      <dgm:prSet phldrT="[Текст]" custT="1"/>
      <dgm:spPr>
        <a:xfrm>
          <a:off x="2481786" y="1599739"/>
          <a:ext cx="2348127" cy="1302037"/>
        </a:xfrm>
        <a:prstGeom prst="roundRect">
          <a:avLst>
            <a:gd name="adj" fmla="val 16670"/>
          </a:avLst>
        </a:prstGeom>
        <a:solidFill>
          <a:schemeClr val="bg1"/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 spcFirstLastPara="0" vert="horz" wrap="square" lIns="114300" tIns="114300" rIns="114300" bIns="114300" numCol="1" spcCol="1270" anchor="ctr" anchorCtr="0"/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kern="1200" dirty="0">
              <a:solidFill>
                <a:schemeClr val="tx2"/>
              </a:solidFill>
              <a:latin typeface="Trebuchet MS" panose="020B0603020202020204" pitchFamily="34" charset="0"/>
              <a:ea typeface="+mn-ea"/>
              <a:cs typeface="+mn-cs"/>
            </a:rPr>
            <a:t>методисты</a:t>
          </a:r>
        </a:p>
      </dgm:t>
    </dgm:pt>
    <dgm:pt modelId="{7E338161-9D54-4A5F-BB53-AFD207019760}" type="parTrans" cxnId="{D01201C7-C7C9-46F7-808A-B5833569722F}">
      <dgm:prSet/>
      <dgm:spPr/>
      <dgm:t>
        <a:bodyPr/>
        <a:lstStyle/>
        <a:p>
          <a:endParaRPr lang="ru-RU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E153AC9D-514E-4BBB-A7F4-26CEAF525FCC}" type="sibTrans" cxnId="{D01201C7-C7C9-46F7-808A-B5833569722F}">
      <dgm:prSet/>
      <dgm:spPr/>
      <dgm:t>
        <a:bodyPr/>
        <a:lstStyle/>
        <a:p>
          <a:endParaRPr lang="ru-RU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96810EF5-81E3-4319-8A97-620EB904C98A}">
      <dgm:prSet phldrT="[Текст]" custT="1"/>
      <dgm:spPr>
        <a:xfrm>
          <a:off x="4867289" y="1750845"/>
          <a:ext cx="4611395" cy="656754"/>
        </a:xfrm>
        <a:prstGeom prst="rect">
          <a:avLst/>
        </a:prstGeom>
        <a:noFill/>
        <a:ln>
          <a:noFill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2"/>
              </a:solidFill>
              <a:latin typeface="Trebuchet MS" panose="020B0603020202020204" pitchFamily="34" charset="0"/>
              <a:ea typeface="+mn-ea"/>
              <a:cs typeface="+mn-cs"/>
            </a:rPr>
            <a:t>январь-март 2022 г.</a:t>
          </a:r>
        </a:p>
      </dgm:t>
    </dgm:pt>
    <dgm:pt modelId="{D2D42FF8-23FD-406C-B8EC-356B7D94DF43}" type="parTrans" cxnId="{A61285C7-F483-479F-8E75-C747C042E080}">
      <dgm:prSet/>
      <dgm:spPr/>
      <dgm:t>
        <a:bodyPr/>
        <a:lstStyle/>
        <a:p>
          <a:endParaRPr lang="ru-RU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24B38FDC-E33E-4803-BE88-F59DD946A02F}" type="sibTrans" cxnId="{A61285C7-F483-479F-8E75-C747C042E080}">
      <dgm:prSet/>
      <dgm:spPr/>
      <dgm:t>
        <a:bodyPr/>
        <a:lstStyle/>
        <a:p>
          <a:endParaRPr lang="ru-RU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F62C25B2-750B-4EA2-A906-7CA12ED9FC48}">
      <dgm:prSet phldrT="[Текст]" custT="1"/>
      <dgm:spPr>
        <a:xfrm>
          <a:off x="4456530" y="3090374"/>
          <a:ext cx="2348127" cy="1196451"/>
        </a:xfrm>
        <a:prstGeom prst="roundRect">
          <a:avLst>
            <a:gd name="adj" fmla="val 16670"/>
          </a:avLst>
        </a:prstGeom>
        <a:solidFill>
          <a:schemeClr val="bg1"/>
        </a:solidFill>
        <a:ln w="22225" cap="rnd" cmpd="sng" algn="ctr">
          <a:solidFill>
            <a:srgbClr val="206A75"/>
          </a:solidFill>
          <a:prstDash val="solid"/>
        </a:ln>
        <a:effectLst/>
      </dgm:spPr>
      <dgm:t>
        <a:bodyPr spcFirstLastPara="0" vert="horz" wrap="square" lIns="114300" tIns="114300" rIns="114300" bIns="114300" numCol="1" spcCol="1270" anchor="ctr" anchorCtr="0"/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kern="1200" dirty="0">
              <a:solidFill>
                <a:schemeClr val="tx2"/>
              </a:solidFill>
              <a:latin typeface="Trebuchet MS" panose="020B0603020202020204" pitchFamily="34" charset="0"/>
              <a:ea typeface="+mn-ea"/>
              <a:cs typeface="+mn-cs"/>
            </a:rPr>
            <a:t>учителя</a:t>
          </a:r>
        </a:p>
      </dgm:t>
    </dgm:pt>
    <dgm:pt modelId="{FCA7F20A-E286-4629-9EC0-DFDDB09E4B8A}" type="parTrans" cxnId="{E3AA0EF6-81CB-485F-A40D-5F516099FD54}">
      <dgm:prSet/>
      <dgm:spPr/>
      <dgm:t>
        <a:bodyPr/>
        <a:lstStyle/>
        <a:p>
          <a:endParaRPr lang="ru-RU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BB1A0308-8C2A-4B8C-B27C-047058C2B96A}" type="sibTrans" cxnId="{E3AA0EF6-81CB-485F-A40D-5F516099FD54}">
      <dgm:prSet/>
      <dgm:spPr/>
      <dgm:t>
        <a:bodyPr/>
        <a:lstStyle/>
        <a:p>
          <a:endParaRPr lang="ru-RU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B9C74B94-F306-4DCC-93FC-51956EB1ACEB}">
      <dgm:prSet phldrT="[Текст]" custT="1"/>
      <dgm:spPr>
        <a:xfrm>
          <a:off x="6723430" y="3324255"/>
          <a:ext cx="2884344" cy="66710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2"/>
              </a:solidFill>
              <a:latin typeface="Trebuchet MS" panose="020B0603020202020204" pitchFamily="34" charset="0"/>
              <a:ea typeface="+mn-ea"/>
              <a:cs typeface="+mn-cs"/>
            </a:rPr>
            <a:t>февраль-август 2022 г.</a:t>
          </a:r>
        </a:p>
      </dgm:t>
    </dgm:pt>
    <dgm:pt modelId="{6CC59032-D099-4014-9E2D-72548F232A52}" type="parTrans" cxnId="{AE651281-A14D-4802-8E2F-F6BA53A239F6}">
      <dgm:prSet/>
      <dgm:spPr/>
      <dgm:t>
        <a:bodyPr/>
        <a:lstStyle/>
        <a:p>
          <a:endParaRPr lang="ru-RU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12CCA9B8-896B-4CF8-98B0-2CCA0F05DB19}" type="sibTrans" cxnId="{AE651281-A14D-4802-8E2F-F6BA53A239F6}">
      <dgm:prSet/>
      <dgm:spPr/>
      <dgm:t>
        <a:bodyPr/>
        <a:lstStyle/>
        <a:p>
          <a:endParaRPr lang="ru-RU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C5ED4818-B73F-4D04-95BC-D92EFBF946BD}">
      <dgm:prSet phldrT="[Текст]" custT="1"/>
      <dgm:spPr>
        <a:xfrm>
          <a:off x="2525159" y="512455"/>
          <a:ext cx="3912699" cy="666717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>
            <a:buClr>
              <a:srgbClr val="808080">
                <a:lumMod val="50000"/>
              </a:srgbClr>
            </a:buClr>
            <a:buFont typeface="Wingdings" panose="05000000000000000000" pitchFamily="2" charset="2"/>
            <a:buChar char="§"/>
          </a:pPr>
          <a:r>
            <a:rPr lang="ru-RU" sz="1600" dirty="0">
              <a:solidFill>
                <a:schemeClr val="tx2"/>
              </a:solidFill>
              <a:latin typeface="Trebuchet MS" panose="020B0603020202020204" pitchFamily="34" charset="0"/>
              <a:ea typeface="+mn-ea"/>
              <a:cs typeface="+mn-cs"/>
            </a:rPr>
            <a:t>Академия </a:t>
          </a:r>
          <a:r>
            <a:rPr lang="ru-RU" sz="1600" dirty="0" err="1">
              <a:solidFill>
                <a:schemeClr val="tx2"/>
              </a:solidFill>
              <a:latin typeface="Trebuchet MS" panose="020B0603020202020204" pitchFamily="34" charset="0"/>
              <a:ea typeface="+mn-ea"/>
              <a:cs typeface="+mn-cs"/>
            </a:rPr>
            <a:t>Минпросвещения</a:t>
          </a:r>
          <a:endParaRPr lang="ru-RU" sz="1600" dirty="0">
            <a:solidFill>
              <a:schemeClr val="tx2"/>
            </a:solidFill>
            <a:latin typeface="Trebuchet MS" panose="020B0603020202020204" pitchFamily="34" charset="0"/>
            <a:ea typeface="+mn-ea"/>
            <a:cs typeface="+mn-cs"/>
          </a:endParaRPr>
        </a:p>
      </dgm:t>
    </dgm:pt>
    <dgm:pt modelId="{FFCAFB65-CA09-4AB8-A7C7-3CD6693728EC}" type="parTrans" cxnId="{BB9C24CC-935A-4FDE-8D2A-98CB5380D7C5}">
      <dgm:prSet/>
      <dgm:spPr/>
      <dgm:t>
        <a:bodyPr/>
        <a:lstStyle/>
        <a:p>
          <a:endParaRPr lang="ru-RU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E71BF8AE-F698-437A-AA8E-1375FFC28E8E}" type="sibTrans" cxnId="{BB9C24CC-935A-4FDE-8D2A-98CB5380D7C5}">
      <dgm:prSet/>
      <dgm:spPr/>
      <dgm:t>
        <a:bodyPr/>
        <a:lstStyle/>
        <a:p>
          <a:endParaRPr lang="ru-RU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743D2DF0-6A1C-4044-8A8F-027C9C4A7239}">
      <dgm:prSet phldrT="[Текст]" custT="1"/>
      <dgm:spPr>
        <a:xfrm>
          <a:off x="4867289" y="1750845"/>
          <a:ext cx="4611395" cy="656754"/>
        </a:xfrm>
        <a:prstGeom prst="rect">
          <a:avLst/>
        </a:prstGeom>
        <a:noFill/>
        <a:ln>
          <a:noFill/>
        </a:ln>
        <a:effectLst/>
      </dgm:spPr>
      <dgm:t>
        <a:bodyPr spcFirstLastPara="0" vert="horz" wrap="square" lIns="68580" tIns="68580" rIns="68580" bIns="68580" numCol="1" spcCol="1270" anchor="ctr" anchorCtr="0"/>
        <a:lstStyle/>
        <a:p>
          <a:pPr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2"/>
              </a:solidFill>
              <a:latin typeface="Trebuchet MS" panose="020B0603020202020204" pitchFamily="34" charset="0"/>
              <a:ea typeface="+mn-ea"/>
              <a:cs typeface="+mn-cs"/>
            </a:rPr>
            <a:t>Академия </a:t>
          </a:r>
          <a:r>
            <a:rPr lang="ru-RU" sz="1600" kern="1200" dirty="0" err="1">
              <a:solidFill>
                <a:schemeClr val="tx2"/>
              </a:solidFill>
              <a:latin typeface="Trebuchet MS" panose="020B0603020202020204" pitchFamily="34" charset="0"/>
              <a:ea typeface="+mn-ea"/>
              <a:cs typeface="+mn-cs"/>
            </a:rPr>
            <a:t>Минпросвещения</a:t>
          </a:r>
          <a:r>
            <a:rPr lang="ru-RU" sz="1600" kern="1200" dirty="0">
              <a:solidFill>
                <a:schemeClr val="tx2"/>
              </a:solidFill>
              <a:latin typeface="Trebuchet MS" panose="020B0603020202020204" pitchFamily="34" charset="0"/>
              <a:ea typeface="+mn-ea"/>
              <a:cs typeface="+mn-cs"/>
            </a:rPr>
            <a:t>, ИРО РТ</a:t>
          </a:r>
        </a:p>
      </dgm:t>
    </dgm:pt>
    <dgm:pt modelId="{26FEA940-C064-466C-B7FC-DE53F4931E5F}" type="parTrans" cxnId="{719993E4-7A8C-4D84-9BCA-88F38570C879}">
      <dgm:prSet/>
      <dgm:spPr/>
      <dgm:t>
        <a:bodyPr/>
        <a:lstStyle/>
        <a:p>
          <a:endParaRPr lang="ru-RU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6526B1BE-C9C9-4E19-99E2-94C550B451C8}" type="sibTrans" cxnId="{719993E4-7A8C-4D84-9BCA-88F38570C879}">
      <dgm:prSet/>
      <dgm:spPr/>
      <dgm:t>
        <a:bodyPr/>
        <a:lstStyle/>
        <a:p>
          <a:endParaRPr lang="ru-RU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CB8ED129-067A-4C2A-A96B-60B3ADA5E6B4}">
      <dgm:prSet phldrT="[Текст]" custT="1"/>
      <dgm:spPr>
        <a:xfrm>
          <a:off x="6723430" y="3324255"/>
          <a:ext cx="2884344" cy="667103"/>
        </a:xfrm>
        <a:prstGeom prst="rect">
          <a:avLst/>
        </a:prstGeom>
        <a:noFill/>
        <a:ln>
          <a:noFill/>
        </a:ln>
        <a:effectLst/>
      </dgm:spPr>
      <dgm:t>
        <a:bodyPr/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2"/>
              </a:solidFill>
              <a:latin typeface="Trebuchet MS" panose="020B0603020202020204" pitchFamily="34" charset="0"/>
              <a:ea typeface="+mn-ea"/>
              <a:cs typeface="+mn-cs"/>
            </a:rPr>
            <a:t>ИРО РТ</a:t>
          </a:r>
        </a:p>
      </dgm:t>
    </dgm:pt>
    <dgm:pt modelId="{069971B1-F2A2-463B-91C6-5EC1885DC7FF}" type="parTrans" cxnId="{03A73B90-A8ED-409A-A547-0D42DF6308E2}">
      <dgm:prSet/>
      <dgm:spPr/>
      <dgm:t>
        <a:bodyPr/>
        <a:lstStyle/>
        <a:p>
          <a:endParaRPr lang="ru-RU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FD26E855-2758-4484-AFA1-BA42EB8C2178}" type="sibTrans" cxnId="{03A73B90-A8ED-409A-A547-0D42DF6308E2}">
      <dgm:prSet/>
      <dgm:spPr/>
      <dgm:t>
        <a:bodyPr/>
        <a:lstStyle/>
        <a:p>
          <a:endParaRPr lang="ru-RU">
            <a:solidFill>
              <a:schemeClr val="tx2"/>
            </a:solidFill>
            <a:latin typeface="Trebuchet MS" panose="020B0603020202020204" pitchFamily="34" charset="0"/>
          </a:endParaRPr>
        </a:p>
      </dgm:t>
    </dgm:pt>
    <dgm:pt modelId="{D4EE086E-BA1F-47C6-A738-5765AD6F03A0}" type="pres">
      <dgm:prSet presAssocID="{92D0F63D-B653-436F-9C72-A3C0559D4AE1}" presName="rootnode" presStyleCnt="0">
        <dgm:presLayoutVars>
          <dgm:chMax/>
          <dgm:chPref/>
          <dgm:dir/>
          <dgm:animLvl val="lvl"/>
        </dgm:presLayoutVars>
      </dgm:prSet>
      <dgm:spPr/>
    </dgm:pt>
    <dgm:pt modelId="{D21AE590-0B6F-4F26-9E54-3DD68658BCF7}" type="pres">
      <dgm:prSet presAssocID="{14F114AA-6DFF-488C-96C5-85AC19CFC9A1}" presName="composite" presStyleCnt="0"/>
      <dgm:spPr/>
    </dgm:pt>
    <dgm:pt modelId="{E0BDB5F7-5776-4547-B898-81351D69681C}" type="pres">
      <dgm:prSet presAssocID="{14F114AA-6DFF-488C-96C5-85AC19CFC9A1}" presName="bentUpArrow1" presStyleLbl="alignImgPlace1" presStyleIdx="0" presStyleCnt="2" custScaleX="86103" custScaleY="84298" custLinFactNeighborX="38416" custLinFactNeighborY="-20797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xfrm rot="5400000">
          <a:off x="1167135" y="1312460"/>
          <a:ext cx="760016" cy="11832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1">
            <a:lumMod val="75000"/>
          </a:schemeClr>
        </a:solidFill>
        <a:ln>
          <a:solidFill>
            <a:schemeClr val="tx1"/>
          </a:solidFill>
        </a:ln>
      </dgm:spPr>
    </dgm:pt>
    <dgm:pt modelId="{626259F6-FE28-4B19-8A2D-F82E14370887}" type="pres">
      <dgm:prSet presAssocID="{14F114AA-6DFF-488C-96C5-85AC19CFC9A1}" presName="ParentText" presStyleLbl="node1" presStyleIdx="0" presStyleCnt="3" custScaleY="80771">
        <dgm:presLayoutVars>
          <dgm:chMax val="1"/>
          <dgm:chPref val="1"/>
          <dgm:bulletEnabled val="1"/>
        </dgm:presLayoutVars>
      </dgm:prSet>
      <dgm:spPr/>
    </dgm:pt>
    <dgm:pt modelId="{EC442650-57FC-4DFB-B4C7-9E5CF453E357}" type="pres">
      <dgm:prSet presAssocID="{14F114AA-6DFF-488C-96C5-85AC19CFC9A1}" presName="ChildText" presStyleLbl="revTx" presStyleIdx="0" presStyleCnt="3" custScaleX="229107" custScaleY="50188" custLinFactNeighborX="67763" custLinFactNeighborY="-2680">
        <dgm:presLayoutVars>
          <dgm:chMax val="0"/>
          <dgm:chPref val="0"/>
          <dgm:bulletEnabled val="1"/>
        </dgm:presLayoutVars>
      </dgm:prSet>
      <dgm:spPr/>
    </dgm:pt>
    <dgm:pt modelId="{C11D5629-F73D-445A-A6B9-EE08B1940E13}" type="pres">
      <dgm:prSet presAssocID="{3774CB45-BD8E-48FA-8683-7F5D2A718C8E}" presName="sibTrans" presStyleCnt="0"/>
      <dgm:spPr/>
    </dgm:pt>
    <dgm:pt modelId="{92B1FAC5-8F39-4CC4-BBCF-CAA488BAB829}" type="pres">
      <dgm:prSet presAssocID="{7CB8D284-93F9-4A1F-AAAA-86130D8CDF6B}" presName="composite" presStyleCnt="0"/>
      <dgm:spPr/>
    </dgm:pt>
    <dgm:pt modelId="{57B10B28-D5A4-41DE-81BD-51B8559D56C3}" type="pres">
      <dgm:prSet presAssocID="{7CB8D284-93F9-4A1F-AAAA-86130D8CDF6B}" presName="bentUpArrow1" presStyleLbl="alignImgPlace1" presStyleIdx="1" presStyleCnt="2" custScaleX="89729" custScaleY="68587" custLinFactNeighborX="-2277" custLinFactNeighborY="-26748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>
        <a:xfrm rot="5400000">
          <a:off x="2810386" y="2461063"/>
          <a:ext cx="827877" cy="123303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1">
            <a:lumMod val="75000"/>
          </a:schemeClr>
        </a:solidFill>
        <a:ln>
          <a:solidFill>
            <a:schemeClr val="tx1"/>
          </a:solidFill>
        </a:ln>
      </dgm:spPr>
    </dgm:pt>
    <dgm:pt modelId="{29464759-4688-426C-8E0E-9D017A4EE42B}" type="pres">
      <dgm:prSet presAssocID="{7CB8D284-93F9-4A1F-AAAA-86130D8CDF6B}" presName="ParentText" presStyleLbl="node1" presStyleIdx="1" presStyleCnt="3" custScaleY="79218">
        <dgm:presLayoutVars>
          <dgm:chMax val="1"/>
          <dgm:chPref val="1"/>
          <dgm:bulletEnabled val="1"/>
        </dgm:presLayoutVars>
      </dgm:prSet>
      <dgm:spPr>
        <a:xfrm>
          <a:off x="2671483" y="1652437"/>
          <a:ext cx="2216827" cy="1229231"/>
        </a:xfrm>
        <a:prstGeom prst="roundRect">
          <a:avLst>
            <a:gd name="adj" fmla="val 16670"/>
          </a:avLst>
        </a:prstGeom>
      </dgm:spPr>
    </dgm:pt>
    <dgm:pt modelId="{F99481A8-F78F-499B-92AD-8B500EFDB3A2}" type="pres">
      <dgm:prSet presAssocID="{7CB8D284-93F9-4A1F-AAAA-86130D8CDF6B}" presName="ChildText" presStyleLbl="revTx" presStyleIdx="1" presStyleCnt="3" custScaleX="262034" custScaleY="49438" custLinFactNeighborX="87198" custLinFactNeighborY="-12850">
        <dgm:presLayoutVars>
          <dgm:chMax val="0"/>
          <dgm:chPref val="0"/>
          <dgm:bulletEnabled val="1"/>
        </dgm:presLayoutVars>
      </dgm:prSet>
      <dgm:spPr>
        <a:xfrm>
          <a:off x="5074657" y="1801637"/>
          <a:ext cx="3101326" cy="538043"/>
        </a:xfrm>
        <a:prstGeom prst="rect">
          <a:avLst/>
        </a:prstGeom>
      </dgm:spPr>
    </dgm:pt>
    <dgm:pt modelId="{4588999A-5163-4ED6-8735-FB86E60531D0}" type="pres">
      <dgm:prSet presAssocID="{E153AC9D-514E-4BBB-A7F4-26CEAF525FCC}" presName="sibTrans" presStyleCnt="0"/>
      <dgm:spPr/>
    </dgm:pt>
    <dgm:pt modelId="{9D86A889-1E64-4D53-B6BF-51EA6378A21D}" type="pres">
      <dgm:prSet presAssocID="{F62C25B2-750B-4EA2-A906-7CA12ED9FC48}" presName="composite" presStyleCnt="0"/>
      <dgm:spPr/>
    </dgm:pt>
    <dgm:pt modelId="{AA852372-5BD9-4367-B344-C6F9530F23F8}" type="pres">
      <dgm:prSet presAssocID="{F62C25B2-750B-4EA2-A906-7CA12ED9FC48}" presName="ParentText" presStyleLbl="node1" presStyleIdx="2" presStyleCnt="3" custScaleY="72794" custLinFactNeighborX="-24815" custLinFactNeighborY="2080">
        <dgm:presLayoutVars>
          <dgm:chMax val="1"/>
          <dgm:chPref val="1"/>
          <dgm:bulletEnabled val="1"/>
        </dgm:presLayoutVars>
      </dgm:prSet>
      <dgm:spPr>
        <a:xfrm>
          <a:off x="4869283" y="3234279"/>
          <a:ext cx="2216827" cy="1129550"/>
        </a:xfrm>
        <a:prstGeom prst="roundRect">
          <a:avLst>
            <a:gd name="adj" fmla="val 16670"/>
          </a:avLst>
        </a:prstGeom>
      </dgm:spPr>
    </dgm:pt>
    <dgm:pt modelId="{772B179C-D1FB-40AD-B8C6-B34F365B4869}" type="pres">
      <dgm:prSet presAssocID="{F62C25B2-750B-4EA2-A906-7CA12ED9FC48}" presName="FinalChildText" presStyleLbl="revTx" presStyleIdx="2" presStyleCnt="3" custScaleX="174284" custScaleY="50217" custLinFactNeighborX="3755" custLinFactNeighborY="-2039">
        <dgm:presLayoutVars>
          <dgm:chMax val="0"/>
          <dgm:chPref val="0"/>
          <dgm:bulletEnabled val="1"/>
        </dgm:presLayoutVars>
      </dgm:prSet>
      <dgm:spPr/>
    </dgm:pt>
  </dgm:ptLst>
  <dgm:cxnLst>
    <dgm:cxn modelId="{93B3A31D-4A61-453C-8DB9-CE3E00F160B7}" type="presOf" srcId="{B9C74B94-F306-4DCC-93FC-51956EB1ACEB}" destId="{772B179C-D1FB-40AD-B8C6-B34F365B4869}" srcOrd="0" destOrd="0" presId="urn:microsoft.com/office/officeart/2005/8/layout/StepDownProcess"/>
    <dgm:cxn modelId="{0EF4CE34-9104-4799-AB5E-6BCA07A7C545}" type="presOf" srcId="{F62C25B2-750B-4EA2-A906-7CA12ED9FC48}" destId="{AA852372-5BD9-4367-B344-C6F9530F23F8}" srcOrd="0" destOrd="0" presId="urn:microsoft.com/office/officeart/2005/8/layout/StepDownProcess"/>
    <dgm:cxn modelId="{F2216B6E-E837-4291-ADBA-A2D7A7DBD9EF}" type="presOf" srcId="{96810EF5-81E3-4319-8A97-620EB904C98A}" destId="{F99481A8-F78F-499B-92AD-8B500EFDB3A2}" srcOrd="0" destOrd="0" presId="urn:microsoft.com/office/officeart/2005/8/layout/StepDownProcess"/>
    <dgm:cxn modelId="{157C6F6F-E5BD-4449-801C-24D69E626A09}" type="presOf" srcId="{14F114AA-6DFF-488C-96C5-85AC19CFC9A1}" destId="{626259F6-FE28-4B19-8A2D-F82E14370887}" srcOrd="0" destOrd="0" presId="urn:microsoft.com/office/officeart/2005/8/layout/StepDownProcess"/>
    <dgm:cxn modelId="{950C0476-2BFE-4B83-A2CB-1148962C3BC7}" srcId="{92D0F63D-B653-436F-9C72-A3C0559D4AE1}" destId="{14F114AA-6DFF-488C-96C5-85AC19CFC9A1}" srcOrd="0" destOrd="0" parTransId="{30FAEAA0-7EEF-4282-A77C-2FB0651F04EF}" sibTransId="{3774CB45-BD8E-48FA-8683-7F5D2A718C8E}"/>
    <dgm:cxn modelId="{AE651281-A14D-4802-8E2F-F6BA53A239F6}" srcId="{F62C25B2-750B-4EA2-A906-7CA12ED9FC48}" destId="{B9C74B94-F306-4DCC-93FC-51956EB1ACEB}" srcOrd="0" destOrd="0" parTransId="{6CC59032-D099-4014-9E2D-72548F232A52}" sibTransId="{12CCA9B8-896B-4CF8-98B0-2CCA0F05DB19}"/>
    <dgm:cxn modelId="{DC914F87-E743-4309-88C9-8EFD1DF59978}" type="presOf" srcId="{7CB8D284-93F9-4A1F-AAAA-86130D8CDF6B}" destId="{29464759-4688-426C-8E0E-9D017A4EE42B}" srcOrd="0" destOrd="0" presId="urn:microsoft.com/office/officeart/2005/8/layout/StepDownProcess"/>
    <dgm:cxn modelId="{03A73B90-A8ED-409A-A547-0D42DF6308E2}" srcId="{F62C25B2-750B-4EA2-A906-7CA12ED9FC48}" destId="{CB8ED129-067A-4C2A-A96B-60B3ADA5E6B4}" srcOrd="1" destOrd="0" parTransId="{069971B1-F2A2-463B-91C6-5EC1885DC7FF}" sibTransId="{FD26E855-2758-4484-AFA1-BA42EB8C2178}"/>
    <dgm:cxn modelId="{55B7E0B4-C180-4663-A9D8-15254267174B}" type="presOf" srcId="{92D0F63D-B653-436F-9C72-A3C0559D4AE1}" destId="{D4EE086E-BA1F-47C6-A738-5765AD6F03A0}" srcOrd="0" destOrd="0" presId="urn:microsoft.com/office/officeart/2005/8/layout/StepDownProcess"/>
    <dgm:cxn modelId="{C7B249B8-8F42-4093-86E8-ADCE34360557}" type="presOf" srcId="{743D2DF0-6A1C-4044-8A8F-027C9C4A7239}" destId="{F99481A8-F78F-499B-92AD-8B500EFDB3A2}" srcOrd="0" destOrd="1" presId="urn:microsoft.com/office/officeart/2005/8/layout/StepDownProcess"/>
    <dgm:cxn modelId="{1BF2EAC2-E3B4-4997-A156-E6F634D751BD}" srcId="{14F114AA-6DFF-488C-96C5-85AC19CFC9A1}" destId="{F35AB344-0EDB-49BA-B2DB-2951ABAF03FF}" srcOrd="0" destOrd="0" parTransId="{A6F30B97-A3DB-47D2-A088-A96F4E66F4A3}" sibTransId="{D86DC95E-4EA9-4EB5-96AB-DADE1C6C643B}"/>
    <dgm:cxn modelId="{D01201C7-C7C9-46F7-808A-B5833569722F}" srcId="{92D0F63D-B653-436F-9C72-A3C0559D4AE1}" destId="{7CB8D284-93F9-4A1F-AAAA-86130D8CDF6B}" srcOrd="1" destOrd="0" parTransId="{7E338161-9D54-4A5F-BB53-AFD207019760}" sibTransId="{E153AC9D-514E-4BBB-A7F4-26CEAF525FCC}"/>
    <dgm:cxn modelId="{A61285C7-F483-479F-8E75-C747C042E080}" srcId="{7CB8D284-93F9-4A1F-AAAA-86130D8CDF6B}" destId="{96810EF5-81E3-4319-8A97-620EB904C98A}" srcOrd="0" destOrd="0" parTransId="{D2D42FF8-23FD-406C-B8EC-356B7D94DF43}" sibTransId="{24B38FDC-E33E-4803-BE88-F59DD946A02F}"/>
    <dgm:cxn modelId="{BB9C24CC-935A-4FDE-8D2A-98CB5380D7C5}" srcId="{14F114AA-6DFF-488C-96C5-85AC19CFC9A1}" destId="{C5ED4818-B73F-4D04-95BC-D92EFBF946BD}" srcOrd="1" destOrd="0" parTransId="{FFCAFB65-CA09-4AB8-A7C7-3CD6693728EC}" sibTransId="{E71BF8AE-F698-437A-AA8E-1375FFC28E8E}"/>
    <dgm:cxn modelId="{F4FB0FD6-0486-4EAF-9CBC-28A58207DCDC}" type="presOf" srcId="{CB8ED129-067A-4C2A-A96B-60B3ADA5E6B4}" destId="{772B179C-D1FB-40AD-B8C6-B34F365B4869}" srcOrd="0" destOrd="1" presId="urn:microsoft.com/office/officeart/2005/8/layout/StepDownProcess"/>
    <dgm:cxn modelId="{9B59F6E3-53C4-4A3D-A151-EF186B3C07F9}" type="presOf" srcId="{F35AB344-0EDB-49BA-B2DB-2951ABAF03FF}" destId="{EC442650-57FC-4DFB-B4C7-9E5CF453E357}" srcOrd="0" destOrd="0" presId="urn:microsoft.com/office/officeart/2005/8/layout/StepDownProcess"/>
    <dgm:cxn modelId="{719993E4-7A8C-4D84-9BCA-88F38570C879}" srcId="{7CB8D284-93F9-4A1F-AAAA-86130D8CDF6B}" destId="{743D2DF0-6A1C-4044-8A8F-027C9C4A7239}" srcOrd="1" destOrd="0" parTransId="{26FEA940-C064-466C-B7FC-DE53F4931E5F}" sibTransId="{6526B1BE-C9C9-4E19-99E2-94C550B451C8}"/>
    <dgm:cxn modelId="{743482E8-1A70-4563-B7CE-7AFC8F33DAE3}" type="presOf" srcId="{C5ED4818-B73F-4D04-95BC-D92EFBF946BD}" destId="{EC442650-57FC-4DFB-B4C7-9E5CF453E357}" srcOrd="0" destOrd="1" presId="urn:microsoft.com/office/officeart/2005/8/layout/StepDownProcess"/>
    <dgm:cxn modelId="{E3AA0EF6-81CB-485F-A40D-5F516099FD54}" srcId="{92D0F63D-B653-436F-9C72-A3C0559D4AE1}" destId="{F62C25B2-750B-4EA2-A906-7CA12ED9FC48}" srcOrd="2" destOrd="0" parTransId="{FCA7F20A-E286-4629-9EC0-DFDDB09E4B8A}" sibTransId="{BB1A0308-8C2A-4B8C-B27C-047058C2B96A}"/>
    <dgm:cxn modelId="{C5853B40-215F-4B09-BB7C-924E321A2CF4}" type="presParOf" srcId="{D4EE086E-BA1F-47C6-A738-5765AD6F03A0}" destId="{D21AE590-0B6F-4F26-9E54-3DD68658BCF7}" srcOrd="0" destOrd="0" presId="urn:microsoft.com/office/officeart/2005/8/layout/StepDownProcess"/>
    <dgm:cxn modelId="{014ED8F2-70D2-4911-9331-DE410519F204}" type="presParOf" srcId="{D21AE590-0B6F-4F26-9E54-3DD68658BCF7}" destId="{E0BDB5F7-5776-4547-B898-81351D69681C}" srcOrd="0" destOrd="0" presId="urn:microsoft.com/office/officeart/2005/8/layout/StepDownProcess"/>
    <dgm:cxn modelId="{5245F507-C2F0-430A-AE30-A4778146025E}" type="presParOf" srcId="{D21AE590-0B6F-4F26-9E54-3DD68658BCF7}" destId="{626259F6-FE28-4B19-8A2D-F82E14370887}" srcOrd="1" destOrd="0" presId="urn:microsoft.com/office/officeart/2005/8/layout/StepDownProcess"/>
    <dgm:cxn modelId="{37D30722-3F24-46D8-B589-D706897E8B62}" type="presParOf" srcId="{D21AE590-0B6F-4F26-9E54-3DD68658BCF7}" destId="{EC442650-57FC-4DFB-B4C7-9E5CF453E357}" srcOrd="2" destOrd="0" presId="urn:microsoft.com/office/officeart/2005/8/layout/StepDownProcess"/>
    <dgm:cxn modelId="{3CCA0FC0-D147-4DC6-A0FB-0FB2120C3D86}" type="presParOf" srcId="{D4EE086E-BA1F-47C6-A738-5765AD6F03A0}" destId="{C11D5629-F73D-445A-A6B9-EE08B1940E13}" srcOrd="1" destOrd="0" presId="urn:microsoft.com/office/officeart/2005/8/layout/StepDownProcess"/>
    <dgm:cxn modelId="{E8EF47E2-2141-42C1-8C24-542E87D7C118}" type="presParOf" srcId="{D4EE086E-BA1F-47C6-A738-5765AD6F03A0}" destId="{92B1FAC5-8F39-4CC4-BBCF-CAA488BAB829}" srcOrd="2" destOrd="0" presId="urn:microsoft.com/office/officeart/2005/8/layout/StepDownProcess"/>
    <dgm:cxn modelId="{F5AC84C7-17E5-4907-B89F-58FB91976DEE}" type="presParOf" srcId="{92B1FAC5-8F39-4CC4-BBCF-CAA488BAB829}" destId="{57B10B28-D5A4-41DE-81BD-51B8559D56C3}" srcOrd="0" destOrd="0" presId="urn:microsoft.com/office/officeart/2005/8/layout/StepDownProcess"/>
    <dgm:cxn modelId="{A4D68AF4-D113-499D-8380-4CD314B1D9D5}" type="presParOf" srcId="{92B1FAC5-8F39-4CC4-BBCF-CAA488BAB829}" destId="{29464759-4688-426C-8E0E-9D017A4EE42B}" srcOrd="1" destOrd="0" presId="urn:microsoft.com/office/officeart/2005/8/layout/StepDownProcess"/>
    <dgm:cxn modelId="{4EFCEA95-2818-4C9D-8A38-354F4DF255BE}" type="presParOf" srcId="{92B1FAC5-8F39-4CC4-BBCF-CAA488BAB829}" destId="{F99481A8-F78F-499B-92AD-8B500EFDB3A2}" srcOrd="2" destOrd="0" presId="urn:microsoft.com/office/officeart/2005/8/layout/StepDownProcess"/>
    <dgm:cxn modelId="{8683CFA4-F8C2-4877-96DC-918C522A3448}" type="presParOf" srcId="{D4EE086E-BA1F-47C6-A738-5765AD6F03A0}" destId="{4588999A-5163-4ED6-8735-FB86E60531D0}" srcOrd="3" destOrd="0" presId="urn:microsoft.com/office/officeart/2005/8/layout/StepDownProcess"/>
    <dgm:cxn modelId="{DB108A22-D0CA-412E-B066-410A4C756B4E}" type="presParOf" srcId="{D4EE086E-BA1F-47C6-A738-5765AD6F03A0}" destId="{9D86A889-1E64-4D53-B6BF-51EA6378A21D}" srcOrd="4" destOrd="0" presId="urn:microsoft.com/office/officeart/2005/8/layout/StepDownProcess"/>
    <dgm:cxn modelId="{9F59DA28-CFDA-4388-9A22-590F069820F0}" type="presParOf" srcId="{9D86A889-1E64-4D53-B6BF-51EA6378A21D}" destId="{AA852372-5BD9-4367-B344-C6F9530F23F8}" srcOrd="0" destOrd="0" presId="urn:microsoft.com/office/officeart/2005/8/layout/StepDownProcess"/>
    <dgm:cxn modelId="{0ACFA275-8885-4823-BE80-39B6BA522242}" type="presParOf" srcId="{9D86A889-1E64-4D53-B6BF-51EA6378A21D}" destId="{772B179C-D1FB-40AD-B8C6-B34F365B4869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D00DCB-0379-466F-BC4B-0383C2F557F1}">
      <dsp:nvSpPr>
        <dsp:cNvPr id="0" name=""/>
        <dsp:cNvSpPr/>
      </dsp:nvSpPr>
      <dsp:spPr>
        <a:xfrm>
          <a:off x="3931360" y="1512830"/>
          <a:ext cx="1846469" cy="1298520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22225" cap="rnd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Единство</a:t>
          </a:r>
        </a:p>
      </dsp:txBody>
      <dsp:txXfrm>
        <a:off x="3994749" y="1576219"/>
        <a:ext cx="1719691" cy="1171742"/>
      </dsp:txXfrm>
    </dsp:sp>
    <dsp:sp modelId="{4600B3FE-0492-49AB-8A9E-99837969C7EE}">
      <dsp:nvSpPr>
        <dsp:cNvPr id="0" name=""/>
        <dsp:cNvSpPr/>
      </dsp:nvSpPr>
      <dsp:spPr>
        <a:xfrm rot="16200000">
          <a:off x="4530205" y="1188440"/>
          <a:ext cx="64877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48779" y="0"/>
              </a:lnTo>
            </a:path>
          </a:pathLst>
        </a:custGeom>
        <a:noFill/>
        <a:ln w="2222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B6BCCE-C1E8-4001-9AFD-0167B269DAF4}">
      <dsp:nvSpPr>
        <dsp:cNvPr id="0" name=""/>
        <dsp:cNvSpPr/>
      </dsp:nvSpPr>
      <dsp:spPr>
        <a:xfrm>
          <a:off x="3303765" y="2481"/>
          <a:ext cx="3101658" cy="86156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ФГОС 2021</a:t>
          </a:r>
        </a:p>
      </dsp:txBody>
      <dsp:txXfrm>
        <a:off x="3345823" y="44539"/>
        <a:ext cx="3017542" cy="777453"/>
      </dsp:txXfrm>
    </dsp:sp>
    <dsp:sp modelId="{0F830D97-08B1-488D-926A-F8DA34BCD591}">
      <dsp:nvSpPr>
        <dsp:cNvPr id="0" name=""/>
        <dsp:cNvSpPr/>
      </dsp:nvSpPr>
      <dsp:spPr>
        <a:xfrm rot="20761074">
          <a:off x="5772091" y="1885410"/>
          <a:ext cx="38737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87372" y="0"/>
              </a:lnTo>
            </a:path>
          </a:pathLst>
        </a:custGeom>
        <a:noFill/>
        <a:ln w="22225" cap="rnd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57BF6C-A67E-40F5-8664-E9BD64F79D89}">
      <dsp:nvSpPr>
        <dsp:cNvPr id="0" name=""/>
        <dsp:cNvSpPr/>
      </dsp:nvSpPr>
      <dsp:spPr>
        <a:xfrm>
          <a:off x="6153724" y="1021676"/>
          <a:ext cx="3101658" cy="86156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Примерные </a:t>
          </a:r>
          <a:b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</a:b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рабочие программы</a:t>
          </a:r>
        </a:p>
      </dsp:txBody>
      <dsp:txXfrm>
        <a:off x="6195782" y="1063734"/>
        <a:ext cx="3017542" cy="777453"/>
      </dsp:txXfrm>
    </dsp:sp>
    <dsp:sp modelId="{ED7E31FB-9801-4C9B-856A-80FBAECE06B4}">
      <dsp:nvSpPr>
        <dsp:cNvPr id="0" name=""/>
        <dsp:cNvSpPr/>
      </dsp:nvSpPr>
      <dsp:spPr>
        <a:xfrm rot="1002384">
          <a:off x="5764193" y="2532058"/>
          <a:ext cx="64614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46143" y="0"/>
              </a:lnTo>
            </a:path>
          </a:pathLst>
        </a:custGeom>
        <a:noFill/>
        <a:ln w="22225" cap="rnd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9A2754-BEC9-453E-8598-EEACB840301B}">
      <dsp:nvSpPr>
        <dsp:cNvPr id="0" name=""/>
        <dsp:cNvSpPr/>
      </dsp:nvSpPr>
      <dsp:spPr>
        <a:xfrm>
          <a:off x="6281167" y="2624931"/>
          <a:ext cx="3101658" cy="86156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Тематический классификатор</a:t>
          </a:r>
        </a:p>
      </dsp:txBody>
      <dsp:txXfrm>
        <a:off x="6323225" y="2666989"/>
        <a:ext cx="3017542" cy="777453"/>
      </dsp:txXfrm>
    </dsp:sp>
    <dsp:sp modelId="{E380510F-1823-45BF-9EA5-E3F432B1CFD7}">
      <dsp:nvSpPr>
        <dsp:cNvPr id="0" name=""/>
        <dsp:cNvSpPr/>
      </dsp:nvSpPr>
      <dsp:spPr>
        <a:xfrm rot="5531850">
          <a:off x="4494803" y="3133624"/>
          <a:ext cx="645023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45023" y="0"/>
              </a:lnTo>
            </a:path>
          </a:pathLst>
        </a:custGeom>
        <a:noFill/>
        <a:ln w="22225" cap="rnd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1E262D-EAFA-4588-A6A1-00B31C0B6447}">
      <dsp:nvSpPr>
        <dsp:cNvPr id="0" name=""/>
        <dsp:cNvSpPr/>
      </dsp:nvSpPr>
      <dsp:spPr>
        <a:xfrm>
          <a:off x="3290541" y="3455899"/>
          <a:ext cx="2995430" cy="87000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Примерная </a:t>
          </a:r>
          <a:b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</a:b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программа воспитания</a:t>
          </a:r>
        </a:p>
      </dsp:txBody>
      <dsp:txXfrm>
        <a:off x="3333011" y="3498369"/>
        <a:ext cx="2910490" cy="785068"/>
      </dsp:txXfrm>
    </dsp:sp>
    <dsp:sp modelId="{4E862A96-0D38-48CB-AFA9-D4535D716313}">
      <dsp:nvSpPr>
        <dsp:cNvPr id="0" name=""/>
        <dsp:cNvSpPr/>
      </dsp:nvSpPr>
      <dsp:spPr>
        <a:xfrm rot="10018602">
          <a:off x="3320876" y="2445312"/>
          <a:ext cx="618437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18437" y="0"/>
              </a:lnTo>
            </a:path>
          </a:pathLst>
        </a:custGeom>
        <a:noFill/>
        <a:ln w="22225" cap="rnd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942E19-58AF-4E2E-810D-7E606FAF50FC}">
      <dsp:nvSpPr>
        <dsp:cNvPr id="0" name=""/>
        <dsp:cNvSpPr/>
      </dsp:nvSpPr>
      <dsp:spPr>
        <a:xfrm>
          <a:off x="227171" y="2442911"/>
          <a:ext cx="3101658" cy="86156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Единые критерии оценки.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Унифицированный кодификатор</a:t>
          </a:r>
        </a:p>
      </dsp:txBody>
      <dsp:txXfrm>
        <a:off x="269229" y="2484969"/>
        <a:ext cx="3017542" cy="777453"/>
      </dsp:txXfrm>
    </dsp:sp>
    <dsp:sp modelId="{C0D1D072-E315-45E0-9EBC-E57FFC0AAEEC}">
      <dsp:nvSpPr>
        <dsp:cNvPr id="0" name=""/>
        <dsp:cNvSpPr/>
      </dsp:nvSpPr>
      <dsp:spPr>
        <a:xfrm rot="11691522">
          <a:off x="3330262" y="1838766"/>
          <a:ext cx="61131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11318" y="0"/>
              </a:lnTo>
            </a:path>
          </a:pathLst>
        </a:custGeom>
        <a:noFill/>
        <a:ln w="22225" cap="rnd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5E779E-1B81-42C6-964C-D98285366E4A}">
      <dsp:nvSpPr>
        <dsp:cNvPr id="0" name=""/>
        <dsp:cNvSpPr/>
      </dsp:nvSpPr>
      <dsp:spPr>
        <a:xfrm>
          <a:off x="238825" y="918153"/>
          <a:ext cx="3101658" cy="861569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rgbClr val="246276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700" kern="1200" dirty="0">
              <a:solidFill>
                <a:schemeClr val="tx1"/>
              </a:solidFill>
              <a:latin typeface="Trebuchet MS" panose="020B0603020202020204" pitchFamily="34" charset="0"/>
            </a:rPr>
            <a:t>Примерные ООП</a:t>
          </a:r>
        </a:p>
      </dsp:txBody>
      <dsp:txXfrm>
        <a:off x="280883" y="960211"/>
        <a:ext cx="3017542" cy="7774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D00DCB-0379-466F-BC4B-0383C2F557F1}">
      <dsp:nvSpPr>
        <dsp:cNvPr id="0" name=""/>
        <dsp:cNvSpPr/>
      </dsp:nvSpPr>
      <dsp:spPr>
        <a:xfrm>
          <a:off x="4350718" y="1763816"/>
          <a:ext cx="1928827" cy="135643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>
              <a:solidFill>
                <a:schemeClr val="tx2"/>
              </a:solidFill>
            </a:rPr>
            <a:t>Проектная деятельность</a:t>
          </a:r>
        </a:p>
      </dsp:txBody>
      <dsp:txXfrm>
        <a:off x="4416934" y="1830032"/>
        <a:ext cx="1796395" cy="1224005"/>
      </dsp:txXfrm>
    </dsp:sp>
    <dsp:sp modelId="{4600B3FE-0492-49AB-8A9E-99837969C7EE}">
      <dsp:nvSpPr>
        <dsp:cNvPr id="0" name=""/>
        <dsp:cNvSpPr/>
      </dsp:nvSpPr>
      <dsp:spPr>
        <a:xfrm rot="16200000">
          <a:off x="4929911" y="1378595"/>
          <a:ext cx="770441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770441" y="0"/>
              </a:lnTo>
            </a:path>
          </a:pathLst>
        </a:custGeom>
        <a:noFill/>
        <a:ln w="2222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B6BCCE-C1E8-4001-9AFD-0167B269DAF4}">
      <dsp:nvSpPr>
        <dsp:cNvPr id="0" name=""/>
        <dsp:cNvSpPr/>
      </dsp:nvSpPr>
      <dsp:spPr>
        <a:xfrm>
          <a:off x="3695131" y="93376"/>
          <a:ext cx="3240001" cy="89999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tx2"/>
              </a:solidFill>
            </a:rPr>
            <a:t>Часть программы </a:t>
          </a:r>
          <a:br>
            <a:rPr lang="ru-RU" sz="1600" kern="1200" dirty="0">
              <a:solidFill>
                <a:schemeClr val="tx2"/>
              </a:solidFill>
            </a:rPr>
          </a:br>
          <a:r>
            <a:rPr lang="ru-RU" sz="1600" kern="1200" dirty="0">
              <a:solidFill>
                <a:schemeClr val="tx2"/>
              </a:solidFill>
            </a:rPr>
            <a:t>формирования УУД</a:t>
          </a:r>
        </a:p>
      </dsp:txBody>
      <dsp:txXfrm>
        <a:off x="3739065" y="137310"/>
        <a:ext cx="3152133" cy="812129"/>
      </dsp:txXfrm>
    </dsp:sp>
    <dsp:sp modelId="{0F830D97-08B1-488D-926A-F8DA34BCD591}">
      <dsp:nvSpPr>
        <dsp:cNvPr id="0" name=""/>
        <dsp:cNvSpPr/>
      </dsp:nvSpPr>
      <dsp:spPr>
        <a:xfrm rot="20666448">
          <a:off x="6273081" y="2126190"/>
          <a:ext cx="352796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52796" y="0"/>
              </a:lnTo>
            </a:path>
          </a:pathLst>
        </a:custGeom>
        <a:noFill/>
        <a:ln w="2222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57BF6C-A67E-40F5-8664-E9BD64F79D89}">
      <dsp:nvSpPr>
        <dsp:cNvPr id="0" name=""/>
        <dsp:cNvSpPr/>
      </dsp:nvSpPr>
      <dsp:spPr>
        <a:xfrm>
          <a:off x="6615570" y="1178876"/>
          <a:ext cx="3240001" cy="89999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tx2"/>
              </a:solidFill>
            </a:rPr>
            <a:t>Одно из требований </a:t>
          </a:r>
          <a:br>
            <a:rPr lang="ru-RU" sz="1600" kern="1200" dirty="0">
              <a:solidFill>
                <a:schemeClr val="tx2"/>
              </a:solidFill>
            </a:rPr>
          </a:br>
          <a:r>
            <a:rPr lang="ru-RU" sz="1600" kern="1200" dirty="0">
              <a:solidFill>
                <a:schemeClr val="tx2"/>
              </a:solidFill>
            </a:rPr>
            <a:t>к метапредметным результатам</a:t>
          </a:r>
        </a:p>
      </dsp:txBody>
      <dsp:txXfrm>
        <a:off x="6659504" y="1222810"/>
        <a:ext cx="3152133" cy="812129"/>
      </dsp:txXfrm>
    </dsp:sp>
    <dsp:sp modelId="{ED7E31FB-9801-4C9B-856A-80FBAECE06B4}">
      <dsp:nvSpPr>
        <dsp:cNvPr id="0" name=""/>
        <dsp:cNvSpPr/>
      </dsp:nvSpPr>
      <dsp:spPr>
        <a:xfrm rot="2147688">
          <a:off x="6213432" y="3251093"/>
          <a:ext cx="44740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47402" y="0"/>
              </a:lnTo>
            </a:path>
          </a:pathLst>
        </a:custGeom>
        <a:noFill/>
        <a:ln w="2222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9A2754-BEC9-453E-8598-EEACB840301B}">
      <dsp:nvSpPr>
        <dsp:cNvPr id="0" name=""/>
        <dsp:cNvSpPr/>
      </dsp:nvSpPr>
      <dsp:spPr>
        <a:xfrm>
          <a:off x="5622639" y="3381932"/>
          <a:ext cx="3240001" cy="89999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tx2"/>
              </a:solidFill>
            </a:rPr>
            <a:t>Составная часть требований </a:t>
          </a:r>
          <a:br>
            <a:rPr lang="ru-RU" sz="1600" kern="1200" dirty="0">
              <a:solidFill>
                <a:schemeClr val="tx2"/>
              </a:solidFill>
            </a:rPr>
          </a:br>
          <a:r>
            <a:rPr lang="ru-RU" sz="1600" kern="1200" dirty="0">
              <a:solidFill>
                <a:schemeClr val="tx2"/>
              </a:solidFill>
            </a:rPr>
            <a:t>к предметным результатам</a:t>
          </a:r>
        </a:p>
      </dsp:txBody>
      <dsp:txXfrm>
        <a:off x="5666573" y="3425866"/>
        <a:ext cx="3152133" cy="812129"/>
      </dsp:txXfrm>
    </dsp:sp>
    <dsp:sp modelId="{4E862A96-0D38-48CB-AFA9-D4535D716313}">
      <dsp:nvSpPr>
        <dsp:cNvPr id="0" name=""/>
        <dsp:cNvSpPr/>
      </dsp:nvSpPr>
      <dsp:spPr>
        <a:xfrm rot="8500313">
          <a:off x="4068223" y="3255445"/>
          <a:ext cx="43598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35984" y="0"/>
              </a:lnTo>
            </a:path>
          </a:pathLst>
        </a:custGeom>
        <a:noFill/>
        <a:ln w="2222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942E19-58AF-4E2E-810D-7E606FAF50FC}">
      <dsp:nvSpPr>
        <dsp:cNvPr id="0" name=""/>
        <dsp:cNvSpPr/>
      </dsp:nvSpPr>
      <dsp:spPr>
        <a:xfrm>
          <a:off x="1925983" y="3390636"/>
          <a:ext cx="3240001" cy="89999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tx2"/>
              </a:solidFill>
            </a:rPr>
            <a:t>Оцениваемая форма учебной деятельности</a:t>
          </a:r>
        </a:p>
      </dsp:txBody>
      <dsp:txXfrm>
        <a:off x="1969917" y="3434570"/>
        <a:ext cx="3152133" cy="812129"/>
      </dsp:txXfrm>
    </dsp:sp>
    <dsp:sp modelId="{C0D1D072-E315-45E0-9EBC-E57FFC0AAEEC}">
      <dsp:nvSpPr>
        <dsp:cNvPr id="0" name=""/>
        <dsp:cNvSpPr/>
      </dsp:nvSpPr>
      <dsp:spPr>
        <a:xfrm rot="11775024">
          <a:off x="3849956" y="2089433"/>
          <a:ext cx="510968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10968" y="0"/>
              </a:lnTo>
            </a:path>
          </a:pathLst>
        </a:custGeom>
        <a:noFill/>
        <a:ln w="22225" cap="rnd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85E779E-1B81-42C6-964C-D98285366E4A}">
      <dsp:nvSpPr>
        <dsp:cNvPr id="0" name=""/>
        <dsp:cNvSpPr/>
      </dsp:nvSpPr>
      <dsp:spPr>
        <a:xfrm>
          <a:off x="696327" y="1117941"/>
          <a:ext cx="3240001" cy="89999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2225" cap="rnd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tx2"/>
              </a:solidFill>
            </a:rPr>
            <a:t>Основная форма учебной деятельности, развивающая УУД</a:t>
          </a:r>
        </a:p>
      </dsp:txBody>
      <dsp:txXfrm>
        <a:off x="740261" y="1161875"/>
        <a:ext cx="3152133" cy="8121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0BDB5F7-5776-4547-B898-81351D69681C}">
      <dsp:nvSpPr>
        <dsp:cNvPr id="0" name=""/>
        <dsp:cNvSpPr/>
      </dsp:nvSpPr>
      <dsp:spPr>
        <a:xfrm rot="5400000">
          <a:off x="942577" y="1267024"/>
          <a:ext cx="1017516" cy="118321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1">
            <a:lumMod val="75000"/>
          </a:schemeClr>
        </a:solidFill>
        <a:ln w="22225" cap="rnd" cmpd="sng" algn="ctr">
          <a:solidFill>
            <a:schemeClr val="tx1"/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626259F6-FE28-4B19-8A2D-F82E14370887}">
      <dsp:nvSpPr>
        <dsp:cNvPr id="0" name=""/>
        <dsp:cNvSpPr/>
      </dsp:nvSpPr>
      <dsp:spPr>
        <a:xfrm>
          <a:off x="113" y="221280"/>
          <a:ext cx="2031956" cy="1148808"/>
        </a:xfrm>
        <a:prstGeom prst="roundRect">
          <a:avLst>
            <a:gd name="adj" fmla="val 16670"/>
          </a:avLst>
        </a:prstGeom>
        <a:solidFill>
          <a:schemeClr val="bg1"/>
        </a:solidFill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marL="0" lvl="0" indent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3700" b="0" kern="1200" dirty="0">
              <a:solidFill>
                <a:schemeClr val="tx2"/>
              </a:solidFill>
              <a:latin typeface="Trebuchet MS" panose="020B0603020202020204" pitchFamily="34" charset="0"/>
              <a:ea typeface="+mn-ea"/>
              <a:cs typeface="+mn-cs"/>
            </a:rPr>
            <a:t>ИРО РТ</a:t>
          </a:r>
        </a:p>
      </dsp:txBody>
      <dsp:txXfrm>
        <a:off x="56203" y="277370"/>
        <a:ext cx="1919776" cy="1036628"/>
      </dsp:txXfrm>
    </dsp:sp>
    <dsp:sp modelId="{EC442650-57FC-4DFB-B4C7-9E5CF453E357}">
      <dsp:nvSpPr>
        <dsp:cNvPr id="0" name=""/>
        <dsp:cNvSpPr/>
      </dsp:nvSpPr>
      <dsp:spPr>
        <a:xfrm>
          <a:off x="2079501" y="475685"/>
          <a:ext cx="3385860" cy="57694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50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2"/>
              </a:solidFill>
              <a:latin typeface="Trebuchet MS" panose="020B0603020202020204" pitchFamily="34" charset="0"/>
              <a:ea typeface="+mn-ea"/>
              <a:cs typeface="+mn-cs"/>
            </a:rPr>
            <a:t>ноябрь-декабрь 2021 г.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50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2"/>
              </a:solidFill>
              <a:latin typeface="Trebuchet MS" panose="020B0603020202020204" pitchFamily="34" charset="0"/>
              <a:ea typeface="+mn-ea"/>
              <a:cs typeface="+mn-cs"/>
            </a:rPr>
            <a:t>Академия </a:t>
          </a:r>
          <a:r>
            <a:rPr lang="ru-RU" sz="1600" kern="1200" dirty="0" err="1">
              <a:solidFill>
                <a:schemeClr val="tx2"/>
              </a:solidFill>
              <a:latin typeface="Trebuchet MS" panose="020B0603020202020204" pitchFamily="34" charset="0"/>
              <a:ea typeface="+mn-ea"/>
              <a:cs typeface="+mn-cs"/>
            </a:rPr>
            <a:t>Минпросвещения</a:t>
          </a:r>
          <a:endParaRPr lang="ru-RU" sz="1600" kern="1200" dirty="0">
            <a:solidFill>
              <a:schemeClr val="tx2"/>
            </a:solidFill>
            <a:latin typeface="Trebuchet MS" panose="020B0603020202020204" pitchFamily="34" charset="0"/>
            <a:ea typeface="+mn-ea"/>
            <a:cs typeface="+mn-cs"/>
          </a:endParaRPr>
        </a:p>
      </dsp:txBody>
      <dsp:txXfrm>
        <a:off x="2079501" y="475685"/>
        <a:ext cx="3385860" cy="576945"/>
      </dsp:txXfrm>
    </dsp:sp>
    <dsp:sp modelId="{57B10B28-D5A4-41DE-81BD-51B8559D56C3}">
      <dsp:nvSpPr>
        <dsp:cNvPr id="0" name=""/>
        <dsp:cNvSpPr/>
      </dsp:nvSpPr>
      <dsp:spPr>
        <a:xfrm rot="5400000">
          <a:off x="2620832" y="2525438"/>
          <a:ext cx="827877" cy="1233038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tx1">
            <a:lumMod val="75000"/>
          </a:schemeClr>
        </a:solidFill>
        <a:ln w="22225" cap="rnd" cmpd="sng" algn="ctr">
          <a:solidFill>
            <a:schemeClr val="tx1"/>
          </a:solidFill>
          <a:prstDash val="solid"/>
        </a:ln>
        <a:effectLst/>
      </dsp:spPr>
      <dsp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dsp:style>
    </dsp:sp>
    <dsp:sp modelId="{29464759-4688-426C-8E0E-9D017A4EE42B}">
      <dsp:nvSpPr>
        <dsp:cNvPr id="0" name=""/>
        <dsp:cNvSpPr/>
      </dsp:nvSpPr>
      <dsp:spPr>
        <a:xfrm>
          <a:off x="2142743" y="1587484"/>
          <a:ext cx="2031956" cy="1126720"/>
        </a:xfrm>
        <a:prstGeom prst="roundRect">
          <a:avLst>
            <a:gd name="adj" fmla="val 16670"/>
          </a:avLst>
        </a:prstGeom>
        <a:solidFill>
          <a:schemeClr val="bg1"/>
        </a:solidFill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kern="1200" dirty="0">
              <a:solidFill>
                <a:schemeClr val="tx2"/>
              </a:solidFill>
              <a:latin typeface="Trebuchet MS" panose="020B0603020202020204" pitchFamily="34" charset="0"/>
              <a:ea typeface="+mn-ea"/>
              <a:cs typeface="+mn-cs"/>
            </a:rPr>
            <a:t>методисты</a:t>
          </a:r>
        </a:p>
      </dsp:txBody>
      <dsp:txXfrm>
        <a:off x="2197755" y="1642496"/>
        <a:ext cx="1921932" cy="1016696"/>
      </dsp:txXfrm>
    </dsp:sp>
    <dsp:sp modelId="{F99481A8-F78F-499B-92AD-8B500EFDB3A2}">
      <dsp:nvSpPr>
        <dsp:cNvPr id="0" name=""/>
        <dsp:cNvSpPr/>
      </dsp:nvSpPr>
      <dsp:spPr>
        <a:xfrm>
          <a:off x="4266045" y="1718244"/>
          <a:ext cx="3872472" cy="5683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2"/>
              </a:solidFill>
              <a:latin typeface="Trebuchet MS" panose="020B0603020202020204" pitchFamily="34" charset="0"/>
              <a:ea typeface="+mn-ea"/>
              <a:cs typeface="+mn-cs"/>
            </a:rPr>
            <a:t>январь-март 2022 г.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2"/>
              </a:solidFill>
              <a:latin typeface="Trebuchet MS" panose="020B0603020202020204" pitchFamily="34" charset="0"/>
              <a:ea typeface="+mn-ea"/>
              <a:cs typeface="+mn-cs"/>
            </a:rPr>
            <a:t>Академия </a:t>
          </a:r>
          <a:r>
            <a:rPr lang="ru-RU" sz="1600" kern="1200" dirty="0" err="1">
              <a:solidFill>
                <a:schemeClr val="tx2"/>
              </a:solidFill>
              <a:latin typeface="Trebuchet MS" panose="020B0603020202020204" pitchFamily="34" charset="0"/>
              <a:ea typeface="+mn-ea"/>
              <a:cs typeface="+mn-cs"/>
            </a:rPr>
            <a:t>Минпросвещения</a:t>
          </a:r>
          <a:r>
            <a:rPr lang="ru-RU" sz="1600" kern="1200" dirty="0">
              <a:solidFill>
                <a:schemeClr val="tx2"/>
              </a:solidFill>
              <a:latin typeface="Trebuchet MS" panose="020B0603020202020204" pitchFamily="34" charset="0"/>
              <a:ea typeface="+mn-ea"/>
              <a:cs typeface="+mn-cs"/>
            </a:rPr>
            <a:t>, ИРО РТ</a:t>
          </a:r>
        </a:p>
      </dsp:txBody>
      <dsp:txXfrm>
        <a:off x="4266045" y="1718244"/>
        <a:ext cx="3872472" cy="568323"/>
      </dsp:txXfrm>
    </dsp:sp>
    <dsp:sp modelId="{AA852372-5BD9-4367-B344-C6F9530F23F8}">
      <dsp:nvSpPr>
        <dsp:cNvPr id="0" name=""/>
        <dsp:cNvSpPr/>
      </dsp:nvSpPr>
      <dsp:spPr>
        <a:xfrm>
          <a:off x="3781143" y="2877407"/>
          <a:ext cx="2031956" cy="1035351"/>
        </a:xfrm>
        <a:prstGeom prst="roundRect">
          <a:avLst>
            <a:gd name="adj" fmla="val 16670"/>
          </a:avLst>
        </a:prstGeom>
        <a:solidFill>
          <a:schemeClr val="bg1"/>
        </a:solidFill>
        <a:ln w="22225" cap="rnd" cmpd="sng" algn="ctr">
          <a:solidFill>
            <a:srgbClr val="206A75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0" kern="1200" dirty="0">
              <a:solidFill>
                <a:schemeClr val="tx2"/>
              </a:solidFill>
              <a:latin typeface="Trebuchet MS" panose="020B0603020202020204" pitchFamily="34" charset="0"/>
              <a:ea typeface="+mn-ea"/>
              <a:cs typeface="+mn-cs"/>
            </a:rPr>
            <a:t>учителя</a:t>
          </a:r>
        </a:p>
      </dsp:txBody>
      <dsp:txXfrm>
        <a:off x="3831694" y="2927958"/>
        <a:ext cx="1930854" cy="934249"/>
      </dsp:txXfrm>
    </dsp:sp>
    <dsp:sp modelId="{772B179C-D1FB-40AD-B8C6-B34F365B4869}">
      <dsp:nvSpPr>
        <dsp:cNvPr id="0" name=""/>
        <dsp:cNvSpPr/>
      </dsp:nvSpPr>
      <dsp:spPr>
        <a:xfrm>
          <a:off x="5768539" y="3052702"/>
          <a:ext cx="2575658" cy="5772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2"/>
              </a:solidFill>
              <a:latin typeface="Trebuchet MS" panose="020B0603020202020204" pitchFamily="34" charset="0"/>
              <a:ea typeface="+mn-ea"/>
              <a:cs typeface="+mn-cs"/>
            </a:rPr>
            <a:t>февраль-август 2022 г.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808080">
                <a:lumMod val="75000"/>
              </a:srgbClr>
            </a:buClr>
            <a:buFont typeface="Wingdings" panose="05000000000000000000" pitchFamily="2" charset="2"/>
            <a:buChar char="§"/>
          </a:pPr>
          <a:r>
            <a:rPr lang="ru-RU" sz="1600" kern="1200" dirty="0">
              <a:solidFill>
                <a:schemeClr val="tx2"/>
              </a:solidFill>
              <a:latin typeface="Trebuchet MS" panose="020B0603020202020204" pitchFamily="34" charset="0"/>
              <a:ea typeface="+mn-ea"/>
              <a:cs typeface="+mn-cs"/>
            </a:rPr>
            <a:t>ИРО РТ</a:t>
          </a:r>
        </a:p>
      </dsp:txBody>
      <dsp:txXfrm>
        <a:off x="5768539" y="3052702"/>
        <a:ext cx="2575658" cy="5772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370C4-5ADE-4902-8F75-1E2C70B0B766}" type="datetimeFigureOut">
              <a:rPr lang="ru-RU" smtClean="0"/>
              <a:t>21.12.2021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600"/>
            <a:ext cx="2945659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638BDF-5BB3-4BC6-B005-DE4456311D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7974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0640FAE-2CFD-4D5E-AC95-22F732C3A1C9}" type="datetime1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EEF7049-5EE1-4E1A-91D9-D0CBA1A626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07741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7ABF6F-FA38-4A74-A382-97EEB40DAFD3}" type="datetime1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F7049-5EE1-4E1A-91D9-D0CBA1A626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8011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E51C952-5332-42C8-82DF-F8C5799596E0}" type="datetime1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EEF7049-5EE1-4E1A-91D9-D0CBA1A626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44360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7DE48-62CD-42E7-86BE-626125342247}" type="datetime1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EEF7049-5EE1-4E1A-91D9-D0CBA1A626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61416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4BFA5105-A5CB-49F5-AD82-0C2BA50D24D0}" type="datetime1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EEF7049-5EE1-4E1A-91D9-D0CBA1A626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903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502961-CB95-41C8-BE7E-63696F962CEB}" type="datetime1">
              <a:rPr lang="ru-RU" smtClean="0"/>
              <a:t>21.12.2021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F7049-5EE1-4E1A-91D9-D0CBA1A626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135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EA19D4-ED4C-41FE-A0BB-D38E931A0316}" type="datetime1">
              <a:rPr lang="ru-RU" smtClean="0"/>
              <a:t>21.12.2021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F7049-5EE1-4E1A-91D9-D0CBA1A626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017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2658AC-B998-4312-B2FC-CF0C625DF997}" type="datetime1">
              <a:rPr lang="ru-RU" smtClean="0"/>
              <a:t>21.12.2021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F7049-5EE1-4E1A-91D9-D0CBA1A626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4501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A7737-3DD7-48A4-82A0-FCC8BA281A88}" type="datetime1">
              <a:rPr lang="ru-RU" smtClean="0"/>
              <a:t>21.12.2021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F7049-5EE1-4E1A-91D9-D0CBA1A626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2356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5D493988-AF00-4D20-8FE4-7FD76382BE51}" type="datetime1">
              <a:rPr lang="ru-RU" smtClean="0"/>
              <a:t>21.12.2021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EEF7049-5EE1-4E1A-91D9-D0CBA1A626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0955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A042-270D-47C3-BC46-D2C485A74292}" type="datetime1">
              <a:rPr lang="ru-RU" smtClean="0"/>
              <a:t>21.12.2021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F7049-5EE1-4E1A-91D9-D0CBA1A626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235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F83F4A59-3D3D-4624-8DA3-37BB37C70AD0}" type="datetime1">
              <a:rPr lang="ru-RU" smtClean="0"/>
              <a:t>21.12.2021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EEF7049-5EE1-4E1A-91D9-D0CBA1A62646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98597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skiv.instrao.ru/bank-zadaniy/" TargetMode="External"/><Relationship Id="rId7" Type="http://schemas.openxmlformats.org/officeDocument/2006/relationships/hyperlink" Target="https://fioco.ru/&#1087;&#1088;&#1080;&#1084;&#1077;&#1088;&#1099;-&#1079;&#1072;&#1076;&#1072;&#1095;-pisa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fipi.ru/otkrytyy-bank-zadaniy-dlya-otsenki-yestestvennonauchnoy-gramotnosti" TargetMode="External"/><Relationship Id="rId5" Type="http://schemas.openxmlformats.org/officeDocument/2006/relationships/hyperlink" Target="https://fg.resh.edu.ru/" TargetMode="External"/><Relationship Id="rId4" Type="http://schemas.openxmlformats.org/officeDocument/2006/relationships/hyperlink" Target="https://media.prosv.ru/fg/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4BC1B1368DD7BEAA8EE43B49C684B4C99EEE2602CB77CD7FBD7D4226E29B145ED026E66D5DFD5E4E08681B01A59C78D3599A49FC4AA354AERBD3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hyperlink" Target="consultantplus://offline/ref=4BC1B1368DD7BEAA8EE43B49C684B4C99EEE220FC17ACD7FBD7D4226E29B145ED026E66D5DFD5F4908681B01A59C78D3599A49FC4AA354AERBD3M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soo.ru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3BBBE6-16A1-4C63-AA75-1F1FE98127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Ключевые аспекты 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обновления содержания образования. ФГОС-2021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AD3BBBE6-16A1-4C63-AA75-1F1FE98127FB}"/>
              </a:ext>
            </a:extLst>
          </p:cNvPr>
          <p:cNvSpPr txBox="1">
            <a:spLocks/>
          </p:cNvSpPr>
          <p:nvPr/>
        </p:nvSpPr>
        <p:spPr>
          <a:xfrm>
            <a:off x="794551" y="4543048"/>
            <a:ext cx="10993549" cy="147501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1800" dirty="0" err="1">
                <a:solidFill>
                  <a:schemeClr val="tx1"/>
                </a:solidFill>
              </a:rPr>
              <a:t>Сагеева</a:t>
            </a:r>
            <a:r>
              <a:rPr lang="ru-RU" sz="1800" dirty="0">
                <a:solidFill>
                  <a:schemeClr val="tx1"/>
                </a:solidFill>
              </a:rPr>
              <a:t> Г.Х., </a:t>
            </a:r>
          </a:p>
          <a:p>
            <a:r>
              <a:rPr lang="ru-RU" sz="1800" dirty="0" err="1">
                <a:solidFill>
                  <a:schemeClr val="tx1"/>
                </a:solidFill>
              </a:rPr>
              <a:t>К.иск</a:t>
            </a:r>
            <a:r>
              <a:rPr lang="ru-RU" sz="1800" dirty="0">
                <a:solidFill>
                  <a:schemeClr val="tx1"/>
                </a:solidFill>
              </a:rPr>
              <a:t>., проректор по УМР </a:t>
            </a:r>
          </a:p>
          <a:p>
            <a:r>
              <a:rPr lang="ru-RU" sz="1800" dirty="0">
                <a:solidFill>
                  <a:schemeClr val="tx1"/>
                </a:solidFill>
              </a:rPr>
              <a:t>ГАОУ ДПО «Институт развития образования Республики Татарстан»</a:t>
            </a:r>
          </a:p>
        </p:txBody>
      </p:sp>
      <p:pic>
        <p:nvPicPr>
          <p:cNvPr id="5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45657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системно-деятельностный подход (п.4)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CBC2F-2E12-487A-B340-00D08212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3200" dirty="0"/>
          </a:p>
          <a:p>
            <a:endParaRPr lang="ru-RU" sz="28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10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pic>
        <p:nvPicPr>
          <p:cNvPr id="6" name="Объект 3">
            <a:extLst>
              <a:ext uri="{FF2B5EF4-FFF2-40B4-BE49-F238E27FC236}">
                <a16:creationId xmlns:a16="http://schemas.microsoft.com/office/drawing/2014/main" id="{E7DA616D-A5E6-4CBF-8180-5EA629B43A5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577"/>
          <a:stretch/>
        </p:blipFill>
        <p:spPr>
          <a:xfrm>
            <a:off x="435429" y="1992239"/>
            <a:ext cx="10270368" cy="4146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81122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личностные результаты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CBC2F-2E12-487A-B340-00D08212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3200" dirty="0"/>
          </a:p>
          <a:p>
            <a:endParaRPr lang="ru-RU" sz="28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11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DBB0242-F1D4-40EB-BD49-ACCD6E3BF409}"/>
              </a:ext>
            </a:extLst>
          </p:cNvPr>
          <p:cNvSpPr/>
          <p:nvPr/>
        </p:nvSpPr>
        <p:spPr>
          <a:xfrm>
            <a:off x="449422" y="2918933"/>
            <a:ext cx="10180042" cy="684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buClr>
                <a:schemeClr val="accent2"/>
              </a:buClr>
              <a:buSzPct val="92000"/>
            </a:pPr>
            <a:r>
              <a:rPr lang="ru-RU" dirty="0">
                <a:solidFill>
                  <a:schemeClr val="tx2"/>
                </a:solidFill>
              </a:rPr>
              <a:t>По 8 направлениям программы воспитания  </a:t>
            </a:r>
          </a:p>
          <a:p>
            <a:pPr>
              <a:spcBef>
                <a:spcPts val="300"/>
              </a:spcBef>
              <a:buClr>
                <a:schemeClr val="accent2"/>
              </a:buClr>
              <a:buSzPct val="92000"/>
            </a:pPr>
            <a:r>
              <a:rPr lang="ru-RU" dirty="0">
                <a:solidFill>
                  <a:schemeClr val="tx2"/>
                </a:solidFill>
              </a:rPr>
              <a:t>(в т.ч. стратегии развития воспитания в РФ до 2025 года) – содержат 36 конкретных результатов: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B439700-A381-48CB-BF7C-628904AE66F7}"/>
              </a:ext>
            </a:extLst>
          </p:cNvPr>
          <p:cNvSpPr/>
          <p:nvPr/>
        </p:nvSpPr>
        <p:spPr>
          <a:xfrm>
            <a:off x="946673" y="3642332"/>
            <a:ext cx="100906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1. Патриотическое воспитание (4)</a:t>
            </a:r>
          </a:p>
          <a:p>
            <a:r>
              <a:rPr lang="ru-RU" dirty="0"/>
              <a:t>2. Гражданское воспитание (8)</a:t>
            </a:r>
          </a:p>
          <a:p>
            <a:r>
              <a:rPr lang="ru-RU" dirty="0"/>
              <a:t>3. Духовно-нравственное воспитание (3)</a:t>
            </a:r>
          </a:p>
          <a:p>
            <a:r>
              <a:rPr lang="ru-RU" dirty="0"/>
              <a:t>4. Эстетическое воспитание (3)</a:t>
            </a:r>
          </a:p>
          <a:p>
            <a:r>
              <a:rPr lang="ru-RU" dirty="0"/>
              <a:t>5. Воспитание ценности научного познания (3)</a:t>
            </a:r>
          </a:p>
          <a:p>
            <a:r>
              <a:rPr lang="ru-RU" dirty="0"/>
              <a:t>6. Физическое воспитание. Формирование культуры здоровья и эмоционального благополучия (5)</a:t>
            </a:r>
          </a:p>
          <a:p>
            <a:r>
              <a:rPr lang="ru-RU" dirty="0"/>
              <a:t>7. Трудовое воспитание (5)</a:t>
            </a:r>
          </a:p>
          <a:p>
            <a:r>
              <a:rPr lang="ru-RU" dirty="0"/>
              <a:t>8. Экологическое воспитание (5)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2F55899-60F3-4337-9FDF-D6966EAAD49E}"/>
              </a:ext>
            </a:extLst>
          </p:cNvPr>
          <p:cNvSpPr/>
          <p:nvPr/>
        </p:nvSpPr>
        <p:spPr>
          <a:xfrm>
            <a:off x="449422" y="1911756"/>
            <a:ext cx="1042758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tx2"/>
                </a:solidFill>
              </a:rPr>
              <a:t>Сформированы в </a:t>
            </a:r>
            <a:r>
              <a:rPr lang="ru-RU" b="1" dirty="0"/>
              <a:t>систему ценностных отношений </a:t>
            </a:r>
            <a:r>
              <a:rPr lang="ru-RU" dirty="0">
                <a:solidFill>
                  <a:schemeClr val="tx2"/>
                </a:solidFill>
              </a:rPr>
              <a:t>обучающихся к себе, другим участникам образовательного процесса, самому образовательному процессу и его результатам (например, осознание, готовность, ориентация, восприимчивость, установка).</a:t>
            </a:r>
          </a:p>
        </p:txBody>
      </p:sp>
    </p:spTree>
    <p:extLst>
      <p:ext uri="{BB962C8B-B14F-4D97-AF65-F5344CB8AC3E}">
        <p14:creationId xmlns:p14="http://schemas.microsoft.com/office/powerpoint/2010/main" val="3623098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Программа воспитания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CBC2F-2E12-487A-B340-00D08212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800" dirty="0"/>
          </a:p>
          <a:p>
            <a:endParaRPr lang="ru-RU" sz="28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03726" y="5956137"/>
            <a:ext cx="307082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12</a:t>
            </a:fld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pic>
        <p:nvPicPr>
          <p:cNvPr id="6" name="Объект 3"/>
          <p:cNvPicPr>
            <a:picLocks noChangeAspect="1"/>
          </p:cNvPicPr>
          <p:nvPr/>
        </p:nvPicPr>
        <p:blipFill rotWithShape="1">
          <a:blip r:embed="rId3"/>
          <a:srcRect l="1911" t="19285" r="498" b="1261"/>
          <a:stretch/>
        </p:blipFill>
        <p:spPr>
          <a:xfrm>
            <a:off x="1245325" y="1959429"/>
            <a:ext cx="9346133" cy="4361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45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метапредметные результаты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13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1422F7D-C988-43DE-9668-13925EC78BDD}"/>
              </a:ext>
            </a:extLst>
          </p:cNvPr>
          <p:cNvSpPr/>
          <p:nvPr/>
        </p:nvSpPr>
        <p:spPr>
          <a:xfrm>
            <a:off x="317652" y="2984107"/>
            <a:ext cx="76214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300"/>
              </a:spcBef>
              <a:buClr>
                <a:schemeClr val="accent2"/>
              </a:buClr>
              <a:buSzPct val="92000"/>
            </a:pPr>
            <a:r>
              <a:rPr lang="ru-RU" dirty="0">
                <a:solidFill>
                  <a:schemeClr val="tx2"/>
                </a:solidFill>
              </a:rPr>
              <a:t>3 направления – содержат 33/30 конкретных результатов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F2A1835-5714-4476-93AC-F28E7A66140E}"/>
              </a:ext>
            </a:extLst>
          </p:cNvPr>
          <p:cNvSpPr/>
          <p:nvPr/>
        </p:nvSpPr>
        <p:spPr>
          <a:xfrm>
            <a:off x="1744532" y="3287874"/>
            <a:ext cx="8702936" cy="32701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1. Овладение универсальными учебными познавательными действиями</a:t>
            </a:r>
          </a:p>
          <a:p>
            <a:r>
              <a:rPr lang="ru-RU" dirty="0"/>
              <a:t>1.1. Базовые логические действия (НОО  – 5, ООО – 6)</a:t>
            </a:r>
          </a:p>
          <a:p>
            <a:r>
              <a:rPr lang="ru-RU" dirty="0"/>
              <a:t>1.2. Базовые исследовательские действия (НОО  – 6, ООО - 4)</a:t>
            </a:r>
          </a:p>
          <a:p>
            <a:r>
              <a:rPr lang="ru-RU" dirty="0"/>
              <a:t>1.3. Работа с информацией (НОО – 6, ООО – 5)</a:t>
            </a:r>
          </a:p>
          <a:p>
            <a:endParaRPr lang="ru-RU" sz="1000" dirty="0"/>
          </a:p>
          <a:p>
            <a:r>
              <a:rPr lang="ru-RU" dirty="0"/>
              <a:t>2. Овладение универсальными учебными коммуникативными действиями</a:t>
            </a:r>
          </a:p>
          <a:p>
            <a:r>
              <a:rPr lang="ru-RU" dirty="0"/>
              <a:t>2.1. Общение (НОО – 8, ООО - 6)</a:t>
            </a:r>
          </a:p>
          <a:p>
            <a:r>
              <a:rPr lang="ru-RU" dirty="0"/>
              <a:t>2.2. Совместная деятельность (НОО – 4, ООО - 4)</a:t>
            </a:r>
          </a:p>
          <a:p>
            <a:endParaRPr lang="ru-RU" sz="1000" dirty="0"/>
          </a:p>
          <a:p>
            <a:r>
              <a:rPr lang="ru-RU" dirty="0"/>
              <a:t>3. Овладение универсальными регулятивными действиями</a:t>
            </a:r>
          </a:p>
          <a:p>
            <a:r>
              <a:rPr lang="ru-RU" dirty="0"/>
              <a:t>3.1. Самоорганизация (НОО – 2, ООО - 2)</a:t>
            </a:r>
          </a:p>
          <a:p>
            <a:r>
              <a:rPr lang="ru-RU" dirty="0"/>
              <a:t>3.2. Самоконтроль (НОО – 2, ООО - 3)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F42F76-D972-4C29-9035-9842C684A269}"/>
              </a:ext>
            </a:extLst>
          </p:cNvPr>
          <p:cNvSpPr/>
          <p:nvPr/>
        </p:nvSpPr>
        <p:spPr>
          <a:xfrm>
            <a:off x="411492" y="1805294"/>
            <a:ext cx="104655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tx2"/>
                </a:solidFill>
              </a:rPr>
              <a:t> Характеризуют совокупность </a:t>
            </a:r>
            <a:r>
              <a:rPr lang="ru-RU" b="1" dirty="0"/>
              <a:t>познавательных, коммуникативных и регулятивных </a:t>
            </a:r>
            <a:r>
              <a:rPr lang="ru-RU" dirty="0">
                <a:solidFill>
                  <a:schemeClr val="tx2"/>
                </a:solidFill>
              </a:rPr>
              <a:t>универсальных учебных действий, а также уровень овладения междисциплинарными понятиями, сгруппированы по трем направлениям и отражают способность обучающихся </a:t>
            </a:r>
            <a:r>
              <a:rPr lang="ru-RU" b="1" dirty="0"/>
              <a:t>использовать на практике универсальные учебные действия</a:t>
            </a:r>
          </a:p>
        </p:txBody>
      </p:sp>
    </p:spTree>
    <p:extLst>
      <p:ext uri="{BB962C8B-B14F-4D97-AF65-F5344CB8AC3E}">
        <p14:creationId xmlns:p14="http://schemas.microsoft.com/office/powerpoint/2010/main" val="3788130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предметные результаты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14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EB39A92-2ED0-4399-8797-E122DF32F12A}"/>
              </a:ext>
            </a:extLst>
          </p:cNvPr>
          <p:cNvSpPr/>
          <p:nvPr/>
        </p:nvSpPr>
        <p:spPr>
          <a:xfrm>
            <a:off x="439293" y="3160069"/>
            <a:ext cx="10907975" cy="3485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300"/>
              </a:spcBef>
              <a:buClr>
                <a:schemeClr val="accent2"/>
              </a:buClr>
              <a:buSzPct val="92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/>
                </a:solidFill>
              </a:rPr>
              <a:t>формулируются </a:t>
            </a:r>
            <a:r>
              <a:rPr lang="ru-RU" sz="1600" b="1" dirty="0"/>
              <a:t>в деятельностной форме </a:t>
            </a:r>
            <a:r>
              <a:rPr lang="ru-RU" sz="1600" dirty="0">
                <a:solidFill>
                  <a:schemeClr val="tx2"/>
                </a:solidFill>
              </a:rPr>
              <a:t>с усилением акцента на применение знаний и конкретных умений (например, не «освоение» «развитие», а «применять», «владеть», «применять»)</a:t>
            </a:r>
          </a:p>
          <a:p>
            <a:pPr marL="285750" indent="-285750">
              <a:spcBef>
                <a:spcPts val="300"/>
              </a:spcBef>
              <a:buClr>
                <a:schemeClr val="accent2"/>
              </a:buClr>
              <a:buSzPct val="92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/>
                </a:solidFill>
              </a:rPr>
              <a:t>формулируются на основе документов </a:t>
            </a:r>
            <a:r>
              <a:rPr lang="ru-RU" sz="1600" b="1" dirty="0"/>
              <a:t>стратегического планирования </a:t>
            </a:r>
            <a:r>
              <a:rPr lang="ru-RU" sz="1600" dirty="0">
                <a:solidFill>
                  <a:schemeClr val="tx2"/>
                </a:solidFill>
              </a:rPr>
              <a:t>с учетом результатов проводимых </a:t>
            </a:r>
            <a:r>
              <a:rPr lang="ru-RU" sz="1600" b="1" dirty="0"/>
              <a:t>на федеральном уровне </a:t>
            </a:r>
            <a:r>
              <a:rPr lang="ru-RU" sz="1600" dirty="0">
                <a:solidFill>
                  <a:schemeClr val="tx2"/>
                </a:solidFill>
              </a:rPr>
              <a:t>процедур оценки качества образования (всероссийских проверочных работ, национальных исследований качества образования, международных сравнительных исследований);</a:t>
            </a:r>
          </a:p>
          <a:p>
            <a:pPr marL="285750" indent="-285750">
              <a:spcBef>
                <a:spcPts val="300"/>
              </a:spcBef>
              <a:buClr>
                <a:schemeClr val="accent2"/>
              </a:buClr>
              <a:buSzPct val="92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/>
                </a:solidFill>
              </a:rPr>
              <a:t>определяют </a:t>
            </a:r>
            <a:r>
              <a:rPr lang="ru-RU" sz="1600" b="1" dirty="0"/>
              <a:t>минимум содержания</a:t>
            </a:r>
            <a:r>
              <a:rPr lang="ru-RU" sz="1600" dirty="0">
                <a:solidFill>
                  <a:schemeClr val="tx2"/>
                </a:solidFill>
              </a:rPr>
              <a:t>, изучение которого гарантирует государство, построенного в логике изучения каждого учебного предмета;</a:t>
            </a:r>
          </a:p>
          <a:p>
            <a:pPr marL="285750" indent="-285750">
              <a:spcBef>
                <a:spcPts val="300"/>
              </a:spcBef>
              <a:buClr>
                <a:schemeClr val="accent2"/>
              </a:buClr>
              <a:buSzPct val="92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/>
                </a:solidFill>
              </a:rPr>
              <a:t>определяют требования к результатам освоения программ основного общего образования по учебным предметам "Математика", "Информатика", "Физика", "Химия", "Биология" </a:t>
            </a:r>
            <a:r>
              <a:rPr lang="ru-RU" sz="1600" b="1" dirty="0"/>
              <a:t>на базовом и углубленном уровнях</a:t>
            </a:r>
            <a:r>
              <a:rPr lang="ru-RU" sz="1600" dirty="0">
                <a:solidFill>
                  <a:schemeClr val="tx2"/>
                </a:solidFill>
              </a:rPr>
              <a:t>;</a:t>
            </a:r>
          </a:p>
          <a:p>
            <a:pPr marL="285750" indent="-285750">
              <a:spcBef>
                <a:spcPts val="300"/>
              </a:spcBef>
              <a:buClr>
                <a:schemeClr val="accent2"/>
              </a:buClr>
              <a:buSzPct val="92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/>
                </a:solidFill>
              </a:rPr>
              <a:t>усиливают акценты на изучение явлений и процессов </a:t>
            </a:r>
            <a:r>
              <a:rPr lang="ru-RU" sz="1600" b="1" dirty="0"/>
              <a:t>современной</a:t>
            </a:r>
            <a:r>
              <a:rPr lang="ru-RU" sz="1600" dirty="0">
                <a:solidFill>
                  <a:schemeClr val="tx2"/>
                </a:solidFill>
              </a:rPr>
              <a:t> России и мира в целом, </a:t>
            </a:r>
            <a:r>
              <a:rPr lang="ru-RU" sz="1600" b="1" dirty="0"/>
              <a:t>современного</a:t>
            </a:r>
            <a:r>
              <a:rPr lang="ru-RU" sz="1600" dirty="0">
                <a:solidFill>
                  <a:schemeClr val="tx2"/>
                </a:solidFill>
              </a:rPr>
              <a:t> состояния науки;</a:t>
            </a:r>
          </a:p>
          <a:p>
            <a:pPr marL="285750" indent="-285750">
              <a:spcBef>
                <a:spcPts val="300"/>
              </a:spcBef>
              <a:buClr>
                <a:schemeClr val="accent2"/>
              </a:buClr>
              <a:buSzPct val="92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tx2"/>
                </a:solidFill>
              </a:rPr>
              <a:t>учитывают особенности реализации </a:t>
            </a:r>
            <a:r>
              <a:rPr lang="ru-RU" sz="1600" b="1" dirty="0"/>
              <a:t>адаптированных программ основного </a:t>
            </a:r>
            <a:r>
              <a:rPr lang="ru-RU" sz="1600" dirty="0">
                <a:solidFill>
                  <a:schemeClr val="tx2"/>
                </a:solidFill>
              </a:rPr>
              <a:t>общего образования обучающихся с ОВЗ различных нозологических групп.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C3D5564-EE88-4714-9D27-C87C3E21363B}"/>
              </a:ext>
            </a:extLst>
          </p:cNvPr>
          <p:cNvSpPr/>
          <p:nvPr/>
        </p:nvSpPr>
        <p:spPr>
          <a:xfrm>
            <a:off x="430305" y="1870876"/>
            <a:ext cx="111805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tx2"/>
                </a:solidFill>
              </a:rPr>
              <a:t>Определяют элементы </a:t>
            </a:r>
            <a:r>
              <a:rPr lang="ru-RU" b="1" dirty="0"/>
              <a:t>социального опыта </a:t>
            </a:r>
            <a:r>
              <a:rPr lang="ru-RU" dirty="0">
                <a:solidFill>
                  <a:schemeClr val="tx2"/>
                </a:solidFill>
              </a:rPr>
              <a:t>(знания, умения и навыки, опыт решения проблем и творческой деятельности) освоения программ основного общего образования с учетом необходимости сохранения </a:t>
            </a:r>
            <a:r>
              <a:rPr lang="ru-RU" b="1" dirty="0"/>
              <a:t>фундаментального характера образования</a:t>
            </a:r>
            <a:r>
              <a:rPr lang="ru-RU" dirty="0">
                <a:solidFill>
                  <a:schemeClr val="tx2"/>
                </a:solidFill>
              </a:rPr>
              <a:t>, специфики изучаемых учебных предметов и обеспечения успешного обучения обучающихся на следующем уровне образования</a:t>
            </a:r>
          </a:p>
        </p:txBody>
      </p:sp>
    </p:spTree>
    <p:extLst>
      <p:ext uri="{BB962C8B-B14F-4D97-AF65-F5344CB8AC3E}">
        <p14:creationId xmlns:p14="http://schemas.microsoft.com/office/powerpoint/2010/main" val="37756844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Функциональная грамотность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03726" y="5956137"/>
            <a:ext cx="307082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15</a:t>
            </a:fld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pic>
        <p:nvPicPr>
          <p:cNvPr id="9" name="Объект 3">
            <a:extLst>
              <a:ext uri="{FF2B5EF4-FFF2-40B4-BE49-F238E27FC236}">
                <a16:creationId xmlns:a16="http://schemas.microsoft.com/office/drawing/2014/main" id="{B167D09F-E626-4B33-B25B-CD9AF1E480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34417" t="32891" r="33250" b="51266"/>
          <a:stretch/>
        </p:blipFill>
        <p:spPr>
          <a:xfrm>
            <a:off x="469915" y="2200755"/>
            <a:ext cx="7175402" cy="19776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6C5950A-6348-4487-9BAD-CCAA3465B03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4749" t="62682" r="33084" b="24391"/>
          <a:stretch/>
        </p:blipFill>
        <p:spPr>
          <a:xfrm>
            <a:off x="469915" y="4351191"/>
            <a:ext cx="7175402" cy="15474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6BA862D-5A0D-48BC-85F5-C03091782BD7}"/>
              </a:ext>
            </a:extLst>
          </p:cNvPr>
          <p:cNvSpPr/>
          <p:nvPr/>
        </p:nvSpPr>
        <p:spPr>
          <a:xfrm>
            <a:off x="8160326" y="2967335"/>
            <a:ext cx="36227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ФГОС НОО – 1-4 классы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247D881-B2DD-432C-8AE0-BC1D359431FB}"/>
              </a:ext>
            </a:extLst>
          </p:cNvPr>
          <p:cNvSpPr/>
          <p:nvPr/>
        </p:nvSpPr>
        <p:spPr>
          <a:xfrm>
            <a:off x="8160326" y="4894083"/>
            <a:ext cx="362271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ФГОС ООО – 5-9 классы</a:t>
            </a:r>
          </a:p>
        </p:txBody>
      </p:sp>
    </p:spTree>
    <p:extLst>
      <p:ext uri="{BB962C8B-B14F-4D97-AF65-F5344CB8AC3E}">
        <p14:creationId xmlns:p14="http://schemas.microsoft.com/office/powerpoint/2010/main" val="7901487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Функциональная грамотность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03726" y="5956137"/>
            <a:ext cx="307082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16</a:t>
            </a:fld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3"/>
          <a:srcRect l="8476" t="51928" r="11318" b="7911"/>
          <a:stretch/>
        </p:blipFill>
        <p:spPr>
          <a:xfrm>
            <a:off x="3068320" y="4817582"/>
            <a:ext cx="5902960" cy="1747520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2051" t="28326" r="951" b="3495"/>
          <a:stretch/>
        </p:blipFill>
        <p:spPr>
          <a:xfrm>
            <a:off x="2306320" y="1838959"/>
            <a:ext cx="7172960" cy="296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5262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Функциональная грамотность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банк заданий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03726" y="5956137"/>
            <a:ext cx="307082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17</a:t>
            </a:fld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41E5CD91-A7EC-4AC4-87B2-C37CDC1CC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013130"/>
            <a:ext cx="11123128" cy="43081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2200" dirty="0">
                <a:hlinkClick r:id="rId3"/>
              </a:rPr>
              <a:t>http://skiv.instrao.ru/bank-zadaniy/</a:t>
            </a:r>
            <a:r>
              <a:rPr lang="ru-RU" sz="2200" dirty="0"/>
              <a:t> (ИСРО РАО)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hlinkClick r:id="rId4"/>
              </a:rPr>
              <a:t>https://media.prosv.ru/fg/</a:t>
            </a:r>
            <a:r>
              <a:rPr lang="ru-RU" sz="2200" dirty="0"/>
              <a:t> (Издательство «Просвещение»)</a:t>
            </a:r>
          </a:p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rgbClr val="C00000"/>
                </a:solidFill>
                <a:hlinkClick r:id="rId5"/>
              </a:rPr>
              <a:t>https://fg.resh.edu.ru</a:t>
            </a:r>
            <a:r>
              <a:rPr lang="ru-RU" sz="2200" b="1" dirty="0">
                <a:solidFill>
                  <a:srgbClr val="C00000"/>
                </a:solidFill>
              </a:rPr>
              <a:t> (РЭШ) – обязательно для 7-9 классов!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hlinkClick r:id="rId6"/>
              </a:rPr>
              <a:t>https://fipi.ru/otkrytyy-bank-zadaniy-dlya-otsenki-yestestvennonauchnoy-gramotnosti</a:t>
            </a:r>
            <a:r>
              <a:rPr lang="ru-RU" sz="2200" dirty="0"/>
              <a:t> (ФИПИ)</a:t>
            </a:r>
          </a:p>
          <a:p>
            <a:pPr>
              <a:lnSpc>
                <a:spcPct val="150000"/>
              </a:lnSpc>
            </a:pPr>
            <a:r>
              <a:rPr lang="en-US" sz="2200" dirty="0">
                <a:hlinkClick r:id="rId7"/>
              </a:rPr>
              <a:t>https://fioco.ru/</a:t>
            </a:r>
            <a:r>
              <a:rPr lang="ru-RU" sz="2200" dirty="0">
                <a:hlinkClick r:id="rId7"/>
              </a:rPr>
              <a:t>примеры-задач-</a:t>
            </a:r>
            <a:r>
              <a:rPr lang="en-US" sz="2200" dirty="0" err="1">
                <a:hlinkClick r:id="rId7"/>
              </a:rPr>
              <a:t>pisa</a:t>
            </a:r>
            <a:r>
              <a:rPr lang="ru-RU" sz="2200" dirty="0"/>
              <a:t> (ФИОКО)</a:t>
            </a:r>
          </a:p>
        </p:txBody>
      </p:sp>
    </p:spTree>
    <p:extLst>
      <p:ext uri="{BB962C8B-B14F-4D97-AF65-F5344CB8AC3E}">
        <p14:creationId xmlns:p14="http://schemas.microsoft.com/office/powerpoint/2010/main" val="622801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Функциональная грамотность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организация деятельности учителя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CBC2F-2E12-487A-B340-00D082129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911756"/>
            <a:ext cx="11029615" cy="4411782"/>
          </a:xfrm>
        </p:spPr>
        <p:txBody>
          <a:bodyPr>
            <a:noAutofit/>
          </a:bodyPr>
          <a:lstStyle/>
          <a:p>
            <a:r>
              <a:rPr lang="ru-RU" dirty="0"/>
              <a:t>Целенаправленное формирование функциональной грамотности школьников не требует серьезной перестройки предметной деятельности учителя: важно проанализировать свои подходы к уроку и увидеть потенциал.</a:t>
            </a:r>
          </a:p>
          <a:p>
            <a:r>
              <a:rPr lang="ru-RU" dirty="0"/>
              <a:t>Работа на уроке: включение заданий в мотивационную часть урока, при изучении соответствующего по содержанию материала, при закреплении изученного, для организации дискуссии, при отработке соответствующих умений (навыков), в ряде случаев для проверки знаний</a:t>
            </a:r>
          </a:p>
          <a:p>
            <a:r>
              <a:rPr lang="ru-RU" dirty="0"/>
              <a:t>Внеурочная деятельность: проведение внеклассных мероприятий (в том числе и в онлайн формате), которые направлены на развитие и проявление качеств глобально компетентной, креативной личности</a:t>
            </a:r>
          </a:p>
          <a:p>
            <a:r>
              <a:rPr lang="ru-RU" dirty="0"/>
              <a:t>Работа в команде, понимание единой цели, выработка общих подходов в обучении и воспитании, применение согласованного инструментария, межпредметное взаимодействие</a:t>
            </a:r>
          </a:p>
          <a:p>
            <a:r>
              <a:rPr lang="ru-RU" dirty="0"/>
              <a:t>Работа по формированию функциональной грамотности – один из ответов на вопрос: как и чему учить сегодня для успеха ученика в будущем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03726" y="5956137"/>
            <a:ext cx="307082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18</a:t>
            </a:fld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7199" y="1950926"/>
            <a:ext cx="104198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72285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требования к результатам. </a:t>
            </a:r>
            <a:r>
              <a:rPr lang="ru-RU" sz="2400" dirty="0" err="1">
                <a:solidFill>
                  <a:schemeClr val="tx1"/>
                </a:solidFill>
              </a:rPr>
              <a:t>прп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CBC2F-2E12-487A-B340-00D08212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3200" dirty="0"/>
          </a:p>
          <a:p>
            <a:endParaRPr lang="ru-RU" sz="28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19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9C54471-5AC7-4331-ADA7-6A5652CD4637}"/>
              </a:ext>
            </a:extLst>
          </p:cNvPr>
          <p:cNvSpPr/>
          <p:nvPr/>
        </p:nvSpPr>
        <p:spPr>
          <a:xfrm>
            <a:off x="734678" y="2453903"/>
            <a:ext cx="10876129" cy="29700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2000" dirty="0">
                <a:solidFill>
                  <a:schemeClr val="tx2"/>
                </a:solidFill>
              </a:rPr>
              <a:t>Пояснительная записка 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(цели, общая характеристика предмета, место предмета в учебном плане)</a:t>
            </a:r>
          </a:p>
          <a:p>
            <a:pPr marL="306000" lvl="0" indent="-306000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2000" dirty="0">
                <a:solidFill>
                  <a:schemeClr val="tx2"/>
                </a:solidFill>
              </a:rPr>
              <a:t>Планируемые результаты освоения примерной рабочей программы</a:t>
            </a:r>
          </a:p>
          <a:p>
            <a:pPr marL="306000" lvl="0" indent="-306000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2000" dirty="0">
                <a:solidFill>
                  <a:schemeClr val="tx2"/>
                </a:solidFill>
              </a:rPr>
              <a:t>Содержание учебных предметов по годам обучения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2000" dirty="0">
                <a:solidFill>
                  <a:schemeClr val="tx2"/>
                </a:solidFill>
              </a:rPr>
              <a:t>Тематическое планирование 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(примерные темы и количество часов, основное программное содержание, основные виды деятельности обучающихся)</a:t>
            </a:r>
          </a:p>
        </p:txBody>
      </p:sp>
    </p:spTree>
    <p:extLst>
      <p:ext uri="{BB962C8B-B14F-4D97-AF65-F5344CB8AC3E}">
        <p14:creationId xmlns:p14="http://schemas.microsoft.com/office/powerpoint/2010/main" val="3590338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Единое образовательной пространство</a:t>
            </a:r>
          </a:p>
        </p:txBody>
      </p:sp>
      <p:pic>
        <p:nvPicPr>
          <p:cNvPr id="6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234"/>
          <a:stretch/>
        </p:blipFill>
        <p:spPr>
          <a:xfrm>
            <a:off x="1668664" y="1924594"/>
            <a:ext cx="8807627" cy="4197532"/>
          </a:xfrm>
          <a:prstGeom prst="rect">
            <a:avLst/>
          </a:prstGeom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64685" y="5918598"/>
            <a:ext cx="246121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2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459321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Примерные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рабочие программы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СТРУКТУРА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277600" y="5956137"/>
            <a:ext cx="333208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20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3"/>
          <a:srcRect l="3043" t="16884" r="3482"/>
          <a:stretch/>
        </p:blipFill>
        <p:spPr>
          <a:xfrm>
            <a:off x="5995103" y="2791906"/>
            <a:ext cx="5959536" cy="2911737"/>
          </a:xfrm>
          <a:prstGeom prst="rect">
            <a:avLst/>
          </a:prstGeom>
        </p:spPr>
      </p:pic>
      <p:sp>
        <p:nvSpPr>
          <p:cNvPr id="10" name="Стрелка: вниз 9">
            <a:extLst>
              <a:ext uri="{FF2B5EF4-FFF2-40B4-BE49-F238E27FC236}">
                <a16:creationId xmlns:a16="http://schemas.microsoft.com/office/drawing/2014/main" id="{A8B30917-463C-4CE8-944D-790DAF83F162}"/>
              </a:ext>
            </a:extLst>
          </p:cNvPr>
          <p:cNvSpPr/>
          <p:nvPr/>
        </p:nvSpPr>
        <p:spPr>
          <a:xfrm>
            <a:off x="10007605" y="2220943"/>
            <a:ext cx="216024" cy="476365"/>
          </a:xfrm>
          <a:prstGeom prst="downArrow">
            <a:avLst/>
          </a:prstGeom>
          <a:solidFill>
            <a:srgbClr val="206A75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1E121F5-C8BB-47EE-B132-426F81B27CB6}"/>
              </a:ext>
            </a:extLst>
          </p:cNvPr>
          <p:cNvSpPr/>
          <p:nvPr/>
        </p:nvSpPr>
        <p:spPr>
          <a:xfrm>
            <a:off x="331974" y="2167290"/>
            <a:ext cx="5374878" cy="35363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600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Пояснительная записка 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(цели, общая характеристика предмета, место предмета в учебном плане)</a:t>
            </a:r>
          </a:p>
          <a:p>
            <a:pPr marL="30600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Планируемые результаты освоения примерной рабочей программы</a:t>
            </a:r>
          </a:p>
          <a:p>
            <a:pPr marL="30600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Содержание учебных предметов по годам обучения</a:t>
            </a:r>
          </a:p>
          <a:p>
            <a:pPr marL="30600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Тематическое планирование 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dirty="0">
                <a:solidFill>
                  <a:schemeClr val="tx2"/>
                </a:solidFill>
              </a:rPr>
              <a:t>(примерные темы и количество часов, основное программное содержание, основные виды деятельности обучающихся)</a:t>
            </a:r>
          </a:p>
        </p:txBody>
      </p:sp>
    </p:spTree>
    <p:extLst>
      <p:ext uri="{BB962C8B-B14F-4D97-AF65-F5344CB8AC3E}">
        <p14:creationId xmlns:p14="http://schemas.microsoft.com/office/powerpoint/2010/main" val="12729800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Примерные рабочие программы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особенности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CBC2F-2E12-487A-B340-00D08212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800" dirty="0"/>
          </a:p>
          <a:p>
            <a:endParaRPr lang="ru-RU" sz="28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286308" y="5956137"/>
            <a:ext cx="32449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21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874527" y="2260266"/>
            <a:ext cx="10002479" cy="3060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6000" lvl="0" indent="-306000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2000" dirty="0">
                <a:solidFill>
                  <a:schemeClr val="tx2"/>
                </a:solidFill>
              </a:rPr>
              <a:t>Отражение воспитательных возможностей предмета</a:t>
            </a:r>
          </a:p>
          <a:p>
            <a:pPr marL="306000" lvl="0" indent="-306000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2000" dirty="0">
                <a:solidFill>
                  <a:schemeClr val="tx2"/>
                </a:solidFill>
              </a:rPr>
              <a:t>Побуждение к освоению многообразных способов познавательной деятельности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2000" dirty="0">
                <a:solidFill>
                  <a:schemeClr val="tx2"/>
                </a:solidFill>
              </a:rPr>
              <a:t>Возможность гибко организовать обучение с выбором учебных задач из предложенных в тематическом планировании</a:t>
            </a:r>
          </a:p>
          <a:p>
            <a:pPr marL="306000" lvl="0" indent="-306000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2000" dirty="0">
                <a:solidFill>
                  <a:schemeClr val="tx2"/>
                </a:solidFill>
              </a:rPr>
              <a:t>Учет возможностей предметов в формировании функциональной грамотности</a:t>
            </a:r>
          </a:p>
          <a:p>
            <a:pPr lvl="0">
              <a:lnSpc>
                <a:spcPct val="150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endParaRPr lang="ru-RU" sz="2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2300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Примерные</a:t>
            </a:r>
            <a:r>
              <a:rPr lang="ru-RU" sz="3200" dirty="0">
                <a:solidFill>
                  <a:schemeClr val="tx1"/>
                </a:solidFill>
              </a:rPr>
              <a:t> </a:t>
            </a:r>
            <a:r>
              <a:rPr lang="ru-RU" sz="2400" dirty="0">
                <a:solidFill>
                  <a:schemeClr val="tx1"/>
                </a:solidFill>
              </a:rPr>
              <a:t>рабочие программы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подходы к формированию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CBC2F-2E12-487A-B340-00D08212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800" dirty="0"/>
          </a:p>
          <a:p>
            <a:endParaRPr lang="ru-RU" sz="28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277600" y="5956137"/>
            <a:ext cx="333208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22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9" name="Объект 2">
            <a:extLst>
              <a:ext uri="{FF2B5EF4-FFF2-40B4-BE49-F238E27FC236}">
                <a16:creationId xmlns:a16="http://schemas.microsoft.com/office/drawing/2014/main" id="{99ECBC2F-2E12-487A-B340-00D082129DB5}"/>
              </a:ext>
            </a:extLst>
          </p:cNvPr>
          <p:cNvSpPr txBox="1">
            <a:spLocks/>
          </p:cNvSpPr>
          <p:nvPr/>
        </p:nvSpPr>
        <p:spPr>
          <a:xfrm>
            <a:off x="733592" y="2332896"/>
            <a:ext cx="11029615" cy="36783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2800"/>
          </a:p>
          <a:p>
            <a:endParaRPr lang="ru-RU" sz="28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81192" y="1936766"/>
            <a:ext cx="10544008" cy="36686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Возможность увеличения или уменьшения предложенного числа учебных часов на тему, чтобы углубиться в тематику, более заинтересовавшую учеников, или направить усилия на преодоление затруднений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Допустимость локального перераспределения и перестановки элементов содержания внутри данного класса,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Количество проверочных работ (тематический и итоговый контроль качества усвоения материала) и из тип (самостоятельные и контрольные работы, тесты) остаются на усмотрение учителя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Возможность увеличения или уменьшения числа учебных часов, отведенных в ПРП на обобщение, повторение систематизацию знаний обучающихся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Единственным, но принципиально важным критерием, является достижение результатов обучения, указанных в ПРП</a:t>
            </a:r>
          </a:p>
        </p:txBody>
      </p:sp>
    </p:spTree>
    <p:extLst>
      <p:ext uri="{BB962C8B-B14F-4D97-AF65-F5344CB8AC3E}">
        <p14:creationId xmlns:p14="http://schemas.microsoft.com/office/powerpoint/2010/main" val="33864717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Универсальные кодификаторы </a:t>
            </a:r>
            <a:r>
              <a:rPr lang="en-US" sz="2400" dirty="0">
                <a:solidFill>
                  <a:schemeClr val="tx1"/>
                </a:solidFill>
              </a:rPr>
              <a:t>(fipi.ru) </a:t>
            </a:r>
            <a:r>
              <a:rPr lang="en-US" sz="1400" b="1" dirty="0">
                <a:solidFill>
                  <a:schemeClr val="tx1"/>
                </a:solidFill>
              </a:rPr>
              <a:t>vs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тематический классификатор (</a:t>
            </a:r>
            <a:r>
              <a:rPr lang="en-US" sz="2400" dirty="0">
                <a:solidFill>
                  <a:schemeClr val="tx1"/>
                </a:solidFill>
              </a:rPr>
              <a:t>edsoo.ru)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03726" y="5956137"/>
            <a:ext cx="307082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23</a:t>
            </a:fld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2724" y="1912930"/>
            <a:ext cx="4280796" cy="470641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9254" y="1912929"/>
            <a:ext cx="4685821" cy="470641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6634025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Универсальные кодификаторы </a:t>
            </a:r>
            <a:r>
              <a:rPr lang="en-US" sz="2400" dirty="0">
                <a:solidFill>
                  <a:schemeClr val="tx1"/>
                </a:solidFill>
              </a:rPr>
              <a:t>(fipi.ru) </a:t>
            </a:r>
            <a:r>
              <a:rPr lang="en-US" sz="1400" b="1" dirty="0">
                <a:solidFill>
                  <a:schemeClr val="tx1"/>
                </a:solidFill>
              </a:rPr>
              <a:t>vs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тематический классификатор (</a:t>
            </a:r>
            <a:r>
              <a:rPr lang="en-US" sz="2400" dirty="0">
                <a:solidFill>
                  <a:schemeClr val="tx1"/>
                </a:solidFill>
              </a:rPr>
              <a:t>edsoo.ru)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CBC2F-2E12-487A-B340-00D08212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800" dirty="0"/>
          </a:p>
          <a:p>
            <a:endParaRPr lang="ru-RU" sz="28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03726" y="5956137"/>
            <a:ext cx="307082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24</a:t>
            </a:fld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63250" y="1915884"/>
            <a:ext cx="3407137" cy="485176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5360" y="1915884"/>
            <a:ext cx="3260061" cy="48517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156347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Универсальные кодификаторы </a:t>
            </a:r>
            <a:r>
              <a:rPr lang="en-US" sz="2400" dirty="0">
                <a:solidFill>
                  <a:schemeClr val="tx1"/>
                </a:solidFill>
              </a:rPr>
              <a:t>(fipi.ru) </a:t>
            </a:r>
            <a:r>
              <a:rPr lang="en-US" sz="1400" b="1" dirty="0">
                <a:solidFill>
                  <a:schemeClr val="tx1"/>
                </a:solidFill>
              </a:rPr>
              <a:t>vs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тематический классификатор (</a:t>
            </a:r>
            <a:r>
              <a:rPr lang="en-US" sz="2400" dirty="0">
                <a:solidFill>
                  <a:schemeClr val="tx1"/>
                </a:solidFill>
              </a:rPr>
              <a:t>edsoo.ru)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CBC2F-2E12-487A-B340-00D08212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800" dirty="0"/>
          </a:p>
          <a:p>
            <a:endParaRPr lang="ru-RU" sz="28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03726" y="5956137"/>
            <a:ext cx="307082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25</a:t>
            </a:fld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118" y="1819316"/>
            <a:ext cx="7924067" cy="2835265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9455" y="2642558"/>
            <a:ext cx="8044225" cy="2917021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5443" y="3425439"/>
            <a:ext cx="7157484" cy="3239358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62414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учебные планы. Предметы.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CBC2F-2E12-487A-B340-00D08212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3200" dirty="0"/>
          </a:p>
          <a:p>
            <a:endParaRPr lang="ru-RU" sz="28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26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id="{B0241605-CE5F-4922-887C-EEA7F79E29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5278814"/>
              </p:ext>
            </p:extLst>
          </p:nvPr>
        </p:nvGraphicFramePr>
        <p:xfrm>
          <a:off x="462857" y="1988670"/>
          <a:ext cx="10660550" cy="446024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5330275">
                  <a:extLst>
                    <a:ext uri="{9D8B030D-6E8A-4147-A177-3AD203B41FA5}">
                      <a16:colId xmlns:a16="http://schemas.microsoft.com/office/drawing/2014/main" val="2313620989"/>
                    </a:ext>
                  </a:extLst>
                </a:gridCol>
                <a:gridCol w="5330275">
                  <a:extLst>
                    <a:ext uri="{9D8B030D-6E8A-4147-A177-3AD203B41FA5}">
                      <a16:colId xmlns:a16="http://schemas.microsoft.com/office/drawing/2014/main" val="26055437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1600" u="none" strike="noStrike" kern="1200" baseline="0" dirty="0"/>
                        <a:t>Предметные области	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Предметы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82574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u="none" strike="noStrike" kern="1200" baseline="0" dirty="0">
                          <a:solidFill>
                            <a:schemeClr val="tx2"/>
                          </a:solidFill>
                        </a:rPr>
                        <a:t>Русский язык и литература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u="none" strike="noStrike" kern="1200" baseline="0" dirty="0">
                          <a:solidFill>
                            <a:schemeClr val="tx2"/>
                          </a:solidFill>
                        </a:rPr>
                        <a:t>Русский язык, Литература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9796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u="none" strike="noStrike" kern="1200" baseline="0" dirty="0">
                          <a:solidFill>
                            <a:schemeClr val="tx2"/>
                          </a:solidFill>
                        </a:rPr>
                        <a:t>Родной язык и родная литература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2"/>
                          </a:solidFill>
                        </a:rPr>
                        <a:t>Родной язык и (или) государственный язык республики Российской Федерации, Родная литература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47350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u="none" strike="noStrike" kern="1200" baseline="0" dirty="0">
                          <a:solidFill>
                            <a:schemeClr val="tx2"/>
                          </a:solidFill>
                        </a:rPr>
                        <a:t>Иностранные языки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u="none" strike="noStrike" kern="1200" baseline="0" dirty="0">
                          <a:solidFill>
                            <a:schemeClr val="tx2"/>
                          </a:solidFill>
                        </a:rPr>
                        <a:t>Иностранный язык, Второй иностранный язык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1594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u="none" strike="noStrike" kern="1200" baseline="0" dirty="0">
                          <a:solidFill>
                            <a:schemeClr val="tx2"/>
                          </a:solidFill>
                        </a:rPr>
                        <a:t>Математика и информатика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2"/>
                          </a:solidFill>
                        </a:rPr>
                        <a:t>Математика, Информатика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70360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u="none" strike="noStrike" kern="1200" baseline="0" dirty="0">
                          <a:solidFill>
                            <a:schemeClr val="tx2"/>
                          </a:solidFill>
                        </a:rPr>
                        <a:t>Общественно-научные предметы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2"/>
                          </a:solidFill>
                        </a:rPr>
                        <a:t>История, Обществознание, География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22716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u="none" strike="noStrike" kern="1200" baseline="0" dirty="0">
                          <a:solidFill>
                            <a:schemeClr val="tx2"/>
                          </a:solidFill>
                        </a:rPr>
                        <a:t>Естественнонаучные предметы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2"/>
                          </a:solidFill>
                        </a:rPr>
                        <a:t>Физика, Химия, Биология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26466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baseline="0" dirty="0">
                          <a:solidFill>
                            <a:schemeClr val="tx2"/>
                          </a:solidFill>
                        </a:rPr>
                        <a:t>Основы духовно-нравственной культуры народов России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2"/>
                          </a:solidFill>
                        </a:rPr>
                        <a:t>-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41190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u="none" strike="noStrike" kern="1200" baseline="0" dirty="0">
                          <a:solidFill>
                            <a:schemeClr val="tx2"/>
                          </a:solidFill>
                        </a:rPr>
                        <a:t>Искусство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2"/>
                          </a:solidFill>
                        </a:rPr>
                        <a:t>Изобразительное искусство, Музыка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5972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u="none" strike="noStrike" kern="1200" baseline="0" dirty="0">
                          <a:solidFill>
                            <a:schemeClr val="tx2"/>
                          </a:solidFill>
                        </a:rPr>
                        <a:t>Технология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chemeClr val="tx2"/>
                          </a:solidFill>
                        </a:rPr>
                        <a:t>Технология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521539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u="none" strike="noStrike" kern="1200" baseline="0" dirty="0">
                          <a:solidFill>
                            <a:schemeClr val="tx2"/>
                          </a:solidFill>
                        </a:rPr>
                        <a:t>Физическая культура и основы безопасности жизнедеятельности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baseline="0" dirty="0">
                          <a:solidFill>
                            <a:schemeClr val="tx2"/>
                          </a:solidFill>
                        </a:rPr>
                        <a:t>Физическая культура, 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u="none" strike="noStrike" kern="1200" baseline="0" dirty="0">
                          <a:solidFill>
                            <a:schemeClr val="tx2"/>
                          </a:solidFill>
                        </a:rPr>
                        <a:t>Основы безопасности жизнедеятельности</a:t>
                      </a:r>
                      <a:endParaRPr lang="ru-RU" sz="1600" dirty="0">
                        <a:solidFill>
                          <a:schemeClr val="tx2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93553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37130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новое в учебных планах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CBC2F-2E12-487A-B340-00D08212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3200" dirty="0"/>
          </a:p>
          <a:p>
            <a:endParaRPr lang="ru-RU" sz="28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27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75151B-3150-43ED-B92B-311D8A7EDC76}"/>
              </a:ext>
            </a:extLst>
          </p:cNvPr>
          <p:cNvSpPr/>
          <p:nvPr/>
        </p:nvSpPr>
        <p:spPr>
          <a:xfrm>
            <a:off x="410746" y="1835561"/>
            <a:ext cx="1076607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6000" indent="-306000"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1600" dirty="0">
                <a:solidFill>
                  <a:schemeClr val="tx2"/>
                </a:solidFill>
              </a:rPr>
              <a:t>Учебный предмет "Математика" предметной области "Математика и информатика" включает в себя учебные курсы "Алгебра", "Геометрия", "Вероятность и статистика".</a:t>
            </a:r>
          </a:p>
          <a:p>
            <a:pPr marL="306000" indent="-306000"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1600" dirty="0">
                <a:solidFill>
                  <a:schemeClr val="tx2"/>
                </a:solidFill>
              </a:rPr>
              <a:t>Учебный предмет "История" предметной области "Общественно-научные предметы" включает в себя учебные курсы "История России" и "Всеобщая история".</a:t>
            </a:r>
          </a:p>
          <a:p>
            <a:pPr marL="306000" indent="-306000"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1600" dirty="0">
                <a:solidFill>
                  <a:schemeClr val="tx2"/>
                </a:solidFill>
              </a:rPr>
              <a:t>При изучении предметной области "Основы духовно-нравственной культуры народов России" по заявлению обучающихся, родителей (законных представителей) несовершеннолетних обучающихся осуществляется выбор одного из учебных курсов (учебных модулей) из перечня, предлагаемого Организацией.</a:t>
            </a:r>
          </a:p>
        </p:txBody>
      </p:sp>
      <p:sp>
        <p:nvSpPr>
          <p:cNvPr id="8" name="Объект 8">
            <a:extLst>
              <a:ext uri="{FF2B5EF4-FFF2-40B4-BE49-F238E27FC236}">
                <a16:creationId xmlns:a16="http://schemas.microsoft.com/office/drawing/2014/main" id="{C0E26FD9-B43E-4C8F-A8AD-EF64CE0DCCBA}"/>
              </a:ext>
            </a:extLst>
          </p:cNvPr>
          <p:cNvSpPr txBox="1">
            <a:spLocks/>
          </p:cNvSpPr>
          <p:nvPr/>
        </p:nvSpPr>
        <p:spPr>
          <a:xfrm>
            <a:off x="410746" y="3755404"/>
            <a:ext cx="10766076" cy="27828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306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300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0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24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602000" indent="-234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9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5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ru-RU" sz="1600" dirty="0"/>
              <a:t>При реализации </a:t>
            </a:r>
            <a:r>
              <a:rPr lang="ru-RU" sz="1600" b="1" dirty="0">
                <a:solidFill>
                  <a:schemeClr val="tx1"/>
                </a:solidFill>
              </a:rPr>
              <a:t>адаптированных программ </a:t>
            </a:r>
            <a:r>
              <a:rPr lang="ru-RU" sz="1600" dirty="0"/>
              <a:t>основного общего образования обучающихся с ОВЗ в учебный план могут быть внесены следующие изменения: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600" dirty="0"/>
              <a:t>для глухих и слабослышащих обучающихся исключение из обязательных для изучения учебных предметов учебного предмета "Музыка";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600" dirty="0"/>
              <a:t>для глухих и слабослышащих обучающихся, обучающихся с тяжелыми нарушениями речи включение в предметную область "Русский язык и литература" обязательного для изучения учебного предмета "Развитие речи;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600" dirty="0"/>
              <a:t>для глухих, слабослышащих обучающихся, обучающихся с тяжелыми нарушениями речи, обучающихся с нарушениями опорно-двигательного аппарата изменение сроков и продолжительности изучения иностранного языка;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ru-RU" sz="1600" dirty="0"/>
              <a:t>для всех обучающихся с ОВЗ исключение учебного предмета "Физическая культура" и включение учебного предмета "Адаптивная физическая культура"</a:t>
            </a:r>
          </a:p>
        </p:txBody>
      </p:sp>
    </p:spTree>
    <p:extLst>
      <p:ext uri="{BB962C8B-B14F-4D97-AF65-F5344CB8AC3E}">
        <p14:creationId xmlns:p14="http://schemas.microsoft.com/office/powerpoint/2010/main" val="40696883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новое в учебных планах. языки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CBC2F-2E12-487A-B340-00D08212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3600" dirty="0"/>
          </a:p>
          <a:p>
            <a:endParaRPr lang="ru-RU" sz="32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28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6275151B-3150-43ED-B92B-311D8A7EDC76}"/>
              </a:ext>
            </a:extLst>
          </p:cNvPr>
          <p:cNvSpPr/>
          <p:nvPr/>
        </p:nvSpPr>
        <p:spPr>
          <a:xfrm>
            <a:off x="449421" y="1911756"/>
            <a:ext cx="10770805" cy="4290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600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1600" b="1" dirty="0"/>
              <a:t>Программа</a:t>
            </a:r>
            <a:r>
              <a:rPr lang="ru-RU" sz="1600" dirty="0">
                <a:solidFill>
                  <a:schemeClr val="tx2"/>
                </a:solidFill>
              </a:rPr>
              <a:t> основного общего образования, в том числе адаптированная, </a:t>
            </a:r>
            <a:r>
              <a:rPr lang="ru-RU" sz="1600" b="1" dirty="0"/>
              <a:t>реализуется на государственном языке Российской Федерации</a:t>
            </a:r>
            <a:r>
              <a:rPr lang="ru-RU" sz="1600" dirty="0">
                <a:solidFill>
                  <a:schemeClr val="tx2"/>
                </a:solidFill>
              </a:rPr>
              <a:t>.</a:t>
            </a:r>
          </a:p>
          <a:p>
            <a:pPr marL="30600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1600" dirty="0">
                <a:solidFill>
                  <a:schemeClr val="tx2"/>
                </a:solidFill>
              </a:rPr>
              <a:t>В образовательных организациях, </a:t>
            </a:r>
            <a:r>
              <a:rPr lang="ru-RU" sz="1600" b="1" dirty="0"/>
              <a:t>расположенных на территории республики </a:t>
            </a:r>
            <a:r>
              <a:rPr lang="ru-RU" sz="1600" dirty="0">
                <a:solidFill>
                  <a:schemeClr val="tx2"/>
                </a:solidFill>
              </a:rPr>
              <a:t>Российской Федерации, </a:t>
            </a:r>
            <a:r>
              <a:rPr lang="ru-RU" sz="1600" b="1" dirty="0"/>
              <a:t>может вводиться преподавание и изучение государственных языков республик </a:t>
            </a:r>
            <a:r>
              <a:rPr lang="ru-RU" sz="1600" dirty="0">
                <a:solidFill>
                  <a:schemeClr val="tx2"/>
                </a:solidFill>
              </a:rPr>
              <a:t>Российской Федерации в соответствии с законодательством республик Российской Федерации.</a:t>
            </a:r>
          </a:p>
          <a:p>
            <a:pPr marL="30600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1600" dirty="0">
                <a:solidFill>
                  <a:schemeClr val="tx2"/>
                </a:solidFill>
              </a:rPr>
              <a:t>Учебный план </a:t>
            </a:r>
            <a:r>
              <a:rPr lang="ru-RU" sz="1600" b="1" dirty="0"/>
              <a:t>обеспечивает преподавание и изучение государственного языка Российской Федерации</a:t>
            </a:r>
            <a:r>
              <a:rPr lang="ru-RU" sz="1600" dirty="0">
                <a:solidFill>
                  <a:schemeClr val="tx2"/>
                </a:solidFill>
              </a:rPr>
              <a:t>, а также </a:t>
            </a:r>
            <a:r>
              <a:rPr lang="ru-RU" sz="1600" b="1" dirty="0"/>
              <a:t>возможность преподавания и изучения родного языка </a:t>
            </a:r>
            <a:r>
              <a:rPr lang="ru-RU" sz="1600" dirty="0">
                <a:solidFill>
                  <a:schemeClr val="tx2"/>
                </a:solidFill>
              </a:rPr>
              <a:t>из числа языков народов Российской Федерации, из числа государственных языков республик Российской Федерации, в том числе русского языка как родного языка.</a:t>
            </a:r>
          </a:p>
          <a:p>
            <a:pPr marL="30600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1600" dirty="0">
                <a:solidFill>
                  <a:schemeClr val="tx2"/>
                </a:solidFill>
              </a:rPr>
              <a:t>Для Организаций, в которых языком образования является русский язык, </a:t>
            </a:r>
            <a:r>
              <a:rPr lang="ru-RU" sz="1600" b="1" dirty="0"/>
              <a:t>изучение родного языка и родной литературы </a:t>
            </a:r>
            <a:r>
              <a:rPr lang="ru-RU" sz="1600" dirty="0">
                <a:solidFill>
                  <a:schemeClr val="tx2"/>
                </a:solidFill>
              </a:rPr>
              <a:t>из числа языков народов Российской Федерации, </a:t>
            </a:r>
            <a:r>
              <a:rPr lang="ru-RU" sz="1600" b="1" dirty="0"/>
              <a:t>государственных языков республик </a:t>
            </a:r>
            <a:r>
              <a:rPr lang="ru-RU" sz="1600" dirty="0">
                <a:solidFill>
                  <a:schemeClr val="tx2"/>
                </a:solidFill>
              </a:rPr>
              <a:t>Российской Федерации осуществляется </a:t>
            </a:r>
            <a:r>
              <a:rPr lang="ru-RU" sz="1600" b="1" dirty="0"/>
              <a:t>при наличии возможностей </a:t>
            </a:r>
            <a:r>
              <a:rPr lang="ru-RU" sz="1600" dirty="0">
                <a:solidFill>
                  <a:schemeClr val="tx2"/>
                </a:solidFill>
              </a:rPr>
              <a:t>Организации и по заявлению обучающихся, родителей (законных представителей) несовершеннолетних обучающихся.</a:t>
            </a:r>
          </a:p>
          <a:p>
            <a:pPr marL="30600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1600" dirty="0">
                <a:solidFill>
                  <a:schemeClr val="tx2"/>
                </a:solidFill>
              </a:rPr>
              <a:t>Изучение </a:t>
            </a:r>
            <a:r>
              <a:rPr lang="ru-RU" sz="1600" b="1" dirty="0"/>
              <a:t>второго иностранного языка из перечня, предлагаемого Организацией</a:t>
            </a:r>
            <a:r>
              <a:rPr lang="ru-RU" sz="1600" dirty="0">
                <a:solidFill>
                  <a:schemeClr val="tx2"/>
                </a:solidFill>
              </a:rPr>
              <a:t>, осуществляется по заявлению обучающихся, родителей (законных представителей) несовершеннолетних обучающихся и </a:t>
            </a:r>
            <a:r>
              <a:rPr lang="ru-RU" sz="1600" b="1" dirty="0"/>
              <a:t>при наличии в Организации необходимых условий</a:t>
            </a:r>
            <a:r>
              <a:rPr lang="ru-RU" sz="1600" dirty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23051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новое в учебных планах.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29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5D8652FC-1BAD-4BB5-AEE3-C057DD0B47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9400729"/>
              </p:ext>
            </p:extLst>
          </p:nvPr>
        </p:nvGraphicFramePr>
        <p:xfrm>
          <a:off x="532158" y="2184986"/>
          <a:ext cx="10425186" cy="2239993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2179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45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27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001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0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44275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tabLst>
                          <a:tab pos="540385" algn="l"/>
                        </a:tabLst>
                      </a:pPr>
                      <a:r>
                        <a:rPr lang="ru-RU" sz="1600" b="0" dirty="0"/>
                        <a:t>Границы аудиторной нагрузки</a:t>
                      </a:r>
                      <a:endParaRPr lang="ru-RU" sz="1600" b="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tabLst>
                          <a:tab pos="540385" algn="l"/>
                        </a:tabLst>
                      </a:pPr>
                      <a:r>
                        <a:rPr lang="ru-RU" sz="1600" b="0" dirty="0"/>
                        <a:t>ФГОС НОО</a:t>
                      </a:r>
                      <a:endParaRPr lang="ru-RU" sz="1600" b="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tabLst>
                          <a:tab pos="540385" algn="l"/>
                        </a:tabLst>
                      </a:pPr>
                      <a:r>
                        <a:rPr lang="ru-RU" sz="1600" b="0" dirty="0"/>
                        <a:t>ФГОС НОО - 2021</a:t>
                      </a:r>
                      <a:endParaRPr lang="ru-RU" sz="1600" b="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tabLst>
                          <a:tab pos="540385" algn="l"/>
                        </a:tabLst>
                      </a:pPr>
                      <a:r>
                        <a:rPr lang="ru-RU" sz="1600" b="0" dirty="0"/>
                        <a:t>ФГОС ООО</a:t>
                      </a:r>
                      <a:endParaRPr lang="ru-RU" sz="1600" b="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tabLst>
                          <a:tab pos="540385" algn="l"/>
                        </a:tabLst>
                      </a:pPr>
                      <a:r>
                        <a:rPr lang="ru-RU" sz="1600" b="0" dirty="0"/>
                        <a:t>ФГОС ООО - 2021</a:t>
                      </a:r>
                      <a:endParaRPr lang="ru-RU" sz="1600" b="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5558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tabLst>
                          <a:tab pos="540385" algn="l"/>
                        </a:tabLst>
                      </a:pPr>
                      <a:r>
                        <a:rPr lang="ru-RU" sz="1600" dirty="0">
                          <a:latin typeface="+mn-lt"/>
                        </a:rPr>
                        <a:t>Минимум </a:t>
                      </a:r>
                      <a:endParaRPr lang="ru-RU" sz="1600" dirty="0">
                        <a:latin typeface="+mn-lt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tabLst>
                          <a:tab pos="540385" algn="l"/>
                        </a:tabLst>
                      </a:pPr>
                      <a:r>
                        <a:rPr lang="ru-RU" sz="1600">
                          <a:latin typeface="+mn-lt"/>
                        </a:rPr>
                        <a:t>2904</a:t>
                      </a:r>
                      <a:endParaRPr lang="ru-RU" sz="1600">
                        <a:latin typeface="+mn-lt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tabLst>
                          <a:tab pos="540385" algn="l"/>
                        </a:tabLst>
                      </a:pPr>
                      <a:r>
                        <a:rPr lang="ru-RU" sz="1600" dirty="0">
                          <a:latin typeface="+mn-lt"/>
                        </a:rPr>
                        <a:t>2954 (+50)</a:t>
                      </a:r>
                      <a:endParaRPr lang="ru-RU" sz="1600" b="1" dirty="0">
                        <a:solidFill>
                          <a:schemeClr val="accent3">
                            <a:lumMod val="50000"/>
                          </a:schemeClr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tabLst>
                          <a:tab pos="540385" algn="l"/>
                        </a:tabLst>
                      </a:pPr>
                      <a:r>
                        <a:rPr lang="ru-RU" sz="1600">
                          <a:latin typeface="+mn-lt"/>
                        </a:rPr>
                        <a:t>5267</a:t>
                      </a:r>
                      <a:endParaRPr lang="ru-RU" sz="1600">
                        <a:latin typeface="+mn-lt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tabLst>
                          <a:tab pos="540385" algn="l"/>
                        </a:tabLst>
                      </a:pPr>
                      <a:r>
                        <a:rPr lang="ru-RU" sz="1600" dirty="0">
                          <a:latin typeface="+mn-lt"/>
                        </a:rPr>
                        <a:t>5058 (-209)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4800"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tabLst>
                          <a:tab pos="540385" algn="l"/>
                        </a:tabLst>
                      </a:pPr>
                      <a:r>
                        <a:rPr lang="ru-RU" sz="1600" dirty="0">
                          <a:latin typeface="+mn-lt"/>
                        </a:rPr>
                        <a:t>Максимум</a:t>
                      </a:r>
                      <a:endParaRPr lang="ru-RU" sz="1600" dirty="0">
                        <a:latin typeface="+mn-lt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tabLst>
                          <a:tab pos="540385" algn="l"/>
                        </a:tabLst>
                      </a:pPr>
                      <a:r>
                        <a:rPr lang="ru-RU" sz="1600">
                          <a:latin typeface="+mn-lt"/>
                        </a:rPr>
                        <a:t>3345</a:t>
                      </a:r>
                      <a:endParaRPr lang="ru-RU" sz="1600">
                        <a:latin typeface="+mn-lt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tabLst>
                          <a:tab pos="540385" algn="l"/>
                        </a:tabLst>
                      </a:pPr>
                      <a:r>
                        <a:rPr lang="ru-RU" sz="1600" dirty="0">
                          <a:latin typeface="+mn-lt"/>
                        </a:rPr>
                        <a:t>3190 (-155)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tabLst>
                          <a:tab pos="540385" algn="l"/>
                        </a:tabLst>
                      </a:pPr>
                      <a:r>
                        <a:rPr lang="ru-RU" sz="1600">
                          <a:latin typeface="+mn-lt"/>
                        </a:rPr>
                        <a:t>6020</a:t>
                      </a:r>
                      <a:endParaRPr lang="ru-RU" sz="1600">
                        <a:latin typeface="+mn-lt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ctr">
                        <a:buFont typeface="Arial" pitchFamily="34" charset="0"/>
                        <a:buNone/>
                        <a:tabLst>
                          <a:tab pos="540385" algn="l"/>
                        </a:tabLst>
                      </a:pPr>
                      <a:r>
                        <a:rPr lang="ru-RU" sz="1600" dirty="0">
                          <a:latin typeface="+mn-lt"/>
                        </a:rPr>
                        <a:t>5549 (-471)</a:t>
                      </a:r>
                      <a:endParaRPr lang="ru-RU" sz="1600" b="1" dirty="0">
                        <a:solidFill>
                          <a:srgbClr val="C00000"/>
                        </a:solidFill>
                        <a:latin typeface="+mn-lt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7587">
                <a:tc gridSpan="4"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lang="ru-RU" sz="1600" baseline="0" dirty="0">
                          <a:latin typeface="+mn-lt"/>
                        </a:rPr>
                        <a:t>Общий объем аудиторной работы обучающихся с ОВЗ в ООО 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tabLst>
                          <a:tab pos="540385" algn="l"/>
                        </a:tabLst>
                      </a:pPr>
                      <a:endParaRPr lang="ru-RU" sz="20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tabLst>
                          <a:tab pos="540385" algn="l"/>
                        </a:tabLst>
                      </a:pPr>
                      <a:endParaRPr lang="ru-RU" sz="2000" b="1" dirty="0">
                        <a:solidFill>
                          <a:srgbClr val="C00000"/>
                        </a:solidFill>
                        <a:latin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540385" algn="l"/>
                        </a:tabLst>
                        <a:defRPr/>
                      </a:pPr>
                      <a:endParaRPr lang="ru-RU" sz="1800" baseline="0" dirty="0"/>
                    </a:p>
                  </a:txBody>
                  <a:tcPr marL="68580" marR="68580" marT="0" marB="0"/>
                </a:tc>
                <a:tc>
                  <a:txBody>
                    <a:bodyPr/>
                    <a:lstStyle>
                      <a:lvl1pPr marL="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defTabSz="4572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>
                          <a:tab pos="540385" algn="l"/>
                        </a:tabLst>
                        <a:defRPr/>
                      </a:pPr>
                      <a:r>
                        <a:rPr lang="ru-RU" sz="1600" baseline="0" dirty="0">
                          <a:latin typeface="+mn-lt"/>
                        </a:rPr>
                        <a:t>не менее 6018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>
                          <a:tab pos="540385" algn="l"/>
                        </a:tabLst>
                        <a:defRPr/>
                      </a:pPr>
                      <a:r>
                        <a:rPr lang="ru-RU" sz="1600" baseline="0" dirty="0">
                          <a:latin typeface="+mn-lt"/>
                        </a:rPr>
                        <a:t>за шесть учебных лет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587">
                <a:tc gridSpan="2">
                  <a:txBody>
                    <a:bodyPr/>
                    <a:lstStyle/>
                    <a:p>
                      <a:r>
                        <a:rPr lang="ru-RU" sz="1600" baseline="0" dirty="0">
                          <a:latin typeface="+mn-lt"/>
                        </a:rPr>
                        <a:t>Внеурочная деятельность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до 1320 </a:t>
                      </a:r>
                    </a:p>
                    <a:p>
                      <a:pPr algn="ctr"/>
                      <a:r>
                        <a:rPr lang="ru-RU" sz="1600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за четыре года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dirty="0">
                        <a:latin typeface="+mn-lt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>
                          <a:tab pos="540385" algn="l"/>
                        </a:tabLst>
                        <a:defRPr/>
                      </a:pPr>
                      <a:r>
                        <a:rPr lang="ru-RU" sz="1600" baseline="0" dirty="0">
                          <a:latin typeface="+mn-lt"/>
                        </a:rPr>
                        <a:t>до 1750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>
                          <a:tab pos="540385" algn="l"/>
                        </a:tabLst>
                        <a:defRPr/>
                      </a:pPr>
                      <a:r>
                        <a:rPr lang="ru-RU" sz="1600" baseline="0" dirty="0">
                          <a:latin typeface="+mn-lt"/>
                        </a:rPr>
                        <a:t>за пять лет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72285139"/>
                  </a:ext>
                </a:extLst>
              </a:tr>
            </a:tbl>
          </a:graphicData>
        </a:graphic>
      </p:graphicFrame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C4634CC-2E94-46D6-8AA7-35080E979A36}"/>
              </a:ext>
            </a:extLst>
          </p:cNvPr>
          <p:cNvSpPr/>
          <p:nvPr/>
        </p:nvSpPr>
        <p:spPr>
          <a:xfrm>
            <a:off x="532158" y="4656676"/>
            <a:ext cx="1042760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tx2"/>
                </a:solidFill>
              </a:rPr>
              <a:t>п.17 Для лиц, обучающихся </a:t>
            </a:r>
            <a:r>
              <a:rPr lang="ru-RU" b="1" dirty="0"/>
              <a:t>по индивидуальным учебным планам</a:t>
            </a:r>
            <a:r>
              <a:rPr lang="ru-RU" dirty="0">
                <a:solidFill>
                  <a:schemeClr val="tx2"/>
                </a:solidFill>
              </a:rPr>
              <a:t>, срок получения основного общего образования </a:t>
            </a:r>
            <a:r>
              <a:rPr lang="ru-RU" b="1" dirty="0"/>
              <a:t>может быть сокращен</a:t>
            </a:r>
            <a:r>
              <a:rPr lang="ru-RU" dirty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4765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направления обновления содержания общего образования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CBC2F-2E12-487A-B340-00D08212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3200" dirty="0"/>
          </a:p>
          <a:p>
            <a:endParaRPr lang="ru-RU" sz="28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3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BF452BE3-A703-489A-A150-0AC405A2CB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7340573"/>
              </p:ext>
            </p:extLst>
          </p:nvPr>
        </p:nvGraphicFramePr>
        <p:xfrm>
          <a:off x="919365" y="2083158"/>
          <a:ext cx="9709190" cy="432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3421412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новое в учебных планах. Распределение часов. Сроки. Формы.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295530" y="5956137"/>
            <a:ext cx="315278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30</a:t>
            </a:fld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FA8A9B59-3972-44B8-8DF9-2B0D3995E9C4}"/>
              </a:ext>
            </a:extLst>
          </p:cNvPr>
          <p:cNvGrpSpPr/>
          <p:nvPr/>
        </p:nvGrpSpPr>
        <p:grpSpPr>
          <a:xfrm>
            <a:off x="884295" y="2190015"/>
            <a:ext cx="9315748" cy="3948684"/>
            <a:chOff x="722929" y="1893044"/>
            <a:chExt cx="9315748" cy="3948684"/>
          </a:xfrm>
        </p:grpSpPr>
        <p:sp>
          <p:nvSpPr>
            <p:cNvPr id="9" name="Прямоугольник: скругленные углы 8">
              <a:extLst>
                <a:ext uri="{FF2B5EF4-FFF2-40B4-BE49-F238E27FC236}">
                  <a16:creationId xmlns:a16="http://schemas.microsoft.com/office/drawing/2014/main" id="{CFD745C7-32FE-4CA2-886A-2135896DE642}"/>
                </a:ext>
              </a:extLst>
            </p:cNvPr>
            <p:cNvSpPr/>
            <p:nvPr/>
          </p:nvSpPr>
          <p:spPr>
            <a:xfrm>
              <a:off x="1710466" y="1893044"/>
              <a:ext cx="315199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chemeClr val="tx2"/>
                  </a:solidFill>
                </a:rPr>
                <a:t>Обязательная часть</a:t>
              </a:r>
            </a:p>
            <a:p>
              <a:pPr algn="ctr"/>
              <a:r>
                <a:rPr lang="ru-RU" dirty="0">
                  <a:solidFill>
                    <a:schemeClr val="tx2"/>
                  </a:solidFill>
                </a:rPr>
                <a:t>70%</a:t>
              </a:r>
            </a:p>
          </p:txBody>
        </p:sp>
        <p:sp>
          <p:nvSpPr>
            <p:cNvPr id="10" name="Прямоугольник: скругленные углы 9">
              <a:extLst>
                <a:ext uri="{FF2B5EF4-FFF2-40B4-BE49-F238E27FC236}">
                  <a16:creationId xmlns:a16="http://schemas.microsoft.com/office/drawing/2014/main" id="{043DA464-2A1B-4AF7-B4CB-30C208E31166}"/>
                </a:ext>
              </a:extLst>
            </p:cNvPr>
            <p:cNvSpPr/>
            <p:nvPr/>
          </p:nvSpPr>
          <p:spPr>
            <a:xfrm>
              <a:off x="6886687" y="1893044"/>
              <a:ext cx="315199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chemeClr val="tx2"/>
                  </a:solidFill>
                </a:rPr>
                <a:t>Формируемая часть</a:t>
              </a:r>
            </a:p>
            <a:p>
              <a:pPr algn="ctr"/>
              <a:r>
                <a:rPr lang="ru-RU" dirty="0">
                  <a:solidFill>
                    <a:schemeClr val="tx2"/>
                  </a:solidFill>
                </a:rPr>
                <a:t>30%</a:t>
              </a:r>
            </a:p>
          </p:txBody>
        </p:sp>
        <p:sp>
          <p:nvSpPr>
            <p:cNvPr id="11" name="Прямоугольник: скругленные углы 10">
              <a:extLst>
                <a:ext uri="{FF2B5EF4-FFF2-40B4-BE49-F238E27FC236}">
                  <a16:creationId xmlns:a16="http://schemas.microsoft.com/office/drawing/2014/main" id="{E3D4E57A-4B24-4BE9-81AE-CA71A15C90B7}"/>
                </a:ext>
              </a:extLst>
            </p:cNvPr>
            <p:cNvSpPr/>
            <p:nvPr/>
          </p:nvSpPr>
          <p:spPr>
            <a:xfrm>
              <a:off x="1710466" y="2860500"/>
              <a:ext cx="315199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chemeClr val="tx2"/>
                  </a:solidFill>
                </a:rPr>
                <a:t>Учебные предметы, курсы, модули,</a:t>
              </a:r>
            </a:p>
          </p:txBody>
        </p:sp>
        <p:sp>
          <p:nvSpPr>
            <p:cNvPr id="12" name="Прямоугольник: скругленные углы 11">
              <a:extLst>
                <a:ext uri="{FF2B5EF4-FFF2-40B4-BE49-F238E27FC236}">
                  <a16:creationId xmlns:a16="http://schemas.microsoft.com/office/drawing/2014/main" id="{68774F87-2493-4797-9ABE-E24B36350CE8}"/>
                </a:ext>
              </a:extLst>
            </p:cNvPr>
            <p:cNvSpPr/>
            <p:nvPr/>
          </p:nvSpPr>
          <p:spPr>
            <a:xfrm>
              <a:off x="1710466" y="3827956"/>
              <a:ext cx="315199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chemeClr val="tx2"/>
                  </a:solidFill>
                </a:rPr>
                <a:t>в т.ч. внеурочная деятельность</a:t>
              </a:r>
            </a:p>
          </p:txBody>
        </p:sp>
        <p:sp>
          <p:nvSpPr>
            <p:cNvPr id="14" name="Прямоугольник: скругленные углы 13">
              <a:extLst>
                <a:ext uri="{FF2B5EF4-FFF2-40B4-BE49-F238E27FC236}">
                  <a16:creationId xmlns:a16="http://schemas.microsoft.com/office/drawing/2014/main" id="{8C337A1F-3A1C-4078-85B5-ABA30472074F}"/>
                </a:ext>
              </a:extLst>
            </p:cNvPr>
            <p:cNvSpPr/>
            <p:nvPr/>
          </p:nvSpPr>
          <p:spPr>
            <a:xfrm>
              <a:off x="6886687" y="2862582"/>
              <a:ext cx="3151990" cy="200960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chemeClr val="tx2"/>
                  </a:solidFill>
                </a:rPr>
                <a:t>Учебные предметы, курсы, модули по выбору обучающихся </a:t>
              </a:r>
            </a:p>
            <a:p>
              <a:pPr algn="ctr"/>
              <a:r>
                <a:rPr lang="ru-RU" dirty="0">
                  <a:solidFill>
                    <a:schemeClr val="tx2"/>
                  </a:solidFill>
                </a:rPr>
                <a:t>(н-р, второй иностранный язык, ОВЗ, углубленное изучение предметов и т.д.</a:t>
              </a:r>
            </a:p>
          </p:txBody>
        </p:sp>
        <p:sp>
          <p:nvSpPr>
            <p:cNvPr id="15" name="Прямоугольник: скругленные углы 14">
              <a:extLst>
                <a:ext uri="{FF2B5EF4-FFF2-40B4-BE49-F238E27FC236}">
                  <a16:creationId xmlns:a16="http://schemas.microsoft.com/office/drawing/2014/main" id="{5A6EA169-E8D7-4369-8473-7942811F5815}"/>
                </a:ext>
              </a:extLst>
            </p:cNvPr>
            <p:cNvSpPr/>
            <p:nvPr/>
          </p:nvSpPr>
          <p:spPr>
            <a:xfrm>
              <a:off x="6886687" y="4927328"/>
              <a:ext cx="3151990" cy="914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>
                  <a:solidFill>
                    <a:schemeClr val="tx2"/>
                  </a:solidFill>
                </a:rPr>
                <a:t>Внеурочная деятельность</a:t>
              </a:r>
            </a:p>
          </p:txBody>
        </p:sp>
        <p:sp>
          <p:nvSpPr>
            <p:cNvPr id="19" name="Прямоугольник: скругленные углы 18">
              <a:extLst>
                <a:ext uri="{FF2B5EF4-FFF2-40B4-BE49-F238E27FC236}">
                  <a16:creationId xmlns:a16="http://schemas.microsoft.com/office/drawing/2014/main" id="{1EF5B66A-32D5-4EA3-92B2-E321E8DAA94E}"/>
                </a:ext>
              </a:extLst>
            </p:cNvPr>
            <p:cNvSpPr/>
            <p:nvPr/>
          </p:nvSpPr>
          <p:spPr>
            <a:xfrm rot="16200000">
              <a:off x="-56269" y="3586640"/>
              <a:ext cx="1934914" cy="376517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>
                  <a:solidFill>
                    <a:schemeClr val="tx2"/>
                  </a:solidFill>
                </a:rPr>
                <a:t>вариативность</a:t>
              </a:r>
            </a:p>
          </p:txBody>
        </p:sp>
        <p:sp>
          <p:nvSpPr>
            <p:cNvPr id="20" name="Стрелка: вниз 19">
              <a:extLst>
                <a:ext uri="{FF2B5EF4-FFF2-40B4-BE49-F238E27FC236}">
                  <a16:creationId xmlns:a16="http://schemas.microsoft.com/office/drawing/2014/main" id="{1A897B8D-0DB1-4A0F-BC81-83E030CAFA49}"/>
                </a:ext>
              </a:extLst>
            </p:cNvPr>
            <p:cNvSpPr/>
            <p:nvPr/>
          </p:nvSpPr>
          <p:spPr>
            <a:xfrm rot="16200000">
              <a:off x="1359630" y="3142842"/>
              <a:ext cx="90650" cy="374080"/>
            </a:xfrm>
            <a:prstGeom prst="downArrow">
              <a:avLst/>
            </a:prstGeom>
            <a:solidFill>
              <a:srgbClr val="206A75"/>
            </a:solidFill>
            <a:ln w="25400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Стрелка: вниз 20">
              <a:extLst>
                <a:ext uri="{FF2B5EF4-FFF2-40B4-BE49-F238E27FC236}">
                  <a16:creationId xmlns:a16="http://schemas.microsoft.com/office/drawing/2014/main" id="{D35AD79C-53F0-4888-BF98-7344F3666CD4}"/>
                </a:ext>
              </a:extLst>
            </p:cNvPr>
            <p:cNvSpPr/>
            <p:nvPr/>
          </p:nvSpPr>
          <p:spPr>
            <a:xfrm rot="16200000">
              <a:off x="1359631" y="4052791"/>
              <a:ext cx="90650" cy="374080"/>
            </a:xfrm>
            <a:prstGeom prst="downArrow">
              <a:avLst/>
            </a:prstGeom>
            <a:solidFill>
              <a:srgbClr val="206A75"/>
            </a:solidFill>
            <a:ln w="25400" cap="flat" cmpd="sng" algn="ctr">
              <a:noFill/>
              <a:prstDash val="solid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45790728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формы обучения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31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5E76331-5EE0-411F-A9FA-C0EB2B33279C}"/>
              </a:ext>
            </a:extLst>
          </p:cNvPr>
          <p:cNvSpPr/>
          <p:nvPr/>
        </p:nvSpPr>
        <p:spPr>
          <a:xfrm>
            <a:off x="414753" y="2056283"/>
            <a:ext cx="105449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tx2"/>
                </a:solidFill>
              </a:rPr>
              <a:t> п.18. Основное общее образование может быть получено в Организациях и вне Организаций </a:t>
            </a:r>
            <a:br>
              <a:rPr lang="ru-RU" dirty="0">
                <a:solidFill>
                  <a:schemeClr val="tx2"/>
                </a:solidFill>
              </a:rPr>
            </a:br>
            <a:r>
              <a:rPr lang="ru-RU" b="1" dirty="0"/>
              <a:t>(в форме семейного образования). </a:t>
            </a:r>
          </a:p>
          <a:p>
            <a:pPr algn="just"/>
            <a:endParaRPr lang="ru-RU" dirty="0">
              <a:solidFill>
                <a:schemeClr val="tx2"/>
              </a:solidFill>
            </a:endParaRPr>
          </a:p>
          <a:p>
            <a:pPr algn="just"/>
            <a:r>
              <a:rPr lang="ru-RU" dirty="0">
                <a:solidFill>
                  <a:schemeClr val="tx2"/>
                </a:solidFill>
              </a:rPr>
              <a:t>п.19. Реализация программы основного общего образования, в том числе адаптированной, осуществляется Организацией как самостоятельно, так и посредством </a:t>
            </a:r>
            <a:r>
              <a:rPr lang="ru-RU" b="1" dirty="0"/>
              <a:t>сетевой формы</a:t>
            </a:r>
          </a:p>
          <a:p>
            <a:pPr algn="just"/>
            <a:endParaRPr lang="ru-RU" dirty="0">
              <a:solidFill>
                <a:schemeClr val="tx2"/>
              </a:solidFill>
            </a:endParaRPr>
          </a:p>
          <a:p>
            <a:pPr algn="just"/>
            <a:r>
              <a:rPr lang="ru-RU" dirty="0">
                <a:solidFill>
                  <a:schemeClr val="tx2"/>
                </a:solidFill>
              </a:rPr>
              <a:t>п.20 Организация образовательной деятельности </a:t>
            </a:r>
            <a:r>
              <a:rPr lang="ru-RU" b="1" dirty="0"/>
              <a:t>может быть основана </a:t>
            </a:r>
            <a:r>
              <a:rPr lang="ru-RU" dirty="0">
                <a:solidFill>
                  <a:schemeClr val="tx2"/>
                </a:solidFill>
              </a:rPr>
              <a:t>на делении обучающихся на группы</a:t>
            </a:r>
            <a:r>
              <a:rPr lang="ru-RU" b="1" dirty="0"/>
              <a:t> </a:t>
            </a:r>
            <a:r>
              <a:rPr lang="ru-RU" dirty="0">
                <a:solidFill>
                  <a:schemeClr val="tx2"/>
                </a:solidFill>
              </a:rPr>
              <a:t>и различное построение учебного процесса </a:t>
            </a:r>
            <a:r>
              <a:rPr lang="ru-RU" b="1" dirty="0"/>
              <a:t>в выделенных группах с учетом их успеваемости, образовательных потребностей и интересов, психического и физического здоровья, пола, общественных и профессиональных целей</a:t>
            </a:r>
            <a:r>
              <a:rPr lang="ru-RU" dirty="0">
                <a:solidFill>
                  <a:schemeClr val="tx2"/>
                </a:solidFill>
              </a:rPr>
              <a:t>, в том числе обеспечивающей углубленное изучение отдельных предметных областей, учебных предметов (профильное обучение) (дифференциация обучения).</a:t>
            </a:r>
          </a:p>
        </p:txBody>
      </p:sp>
    </p:spTree>
    <p:extLst>
      <p:ext uri="{BB962C8B-B14F-4D97-AF65-F5344CB8AC3E}">
        <p14:creationId xmlns:p14="http://schemas.microsoft.com/office/powerpoint/2010/main" val="31057367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структура Оп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CBC2F-2E12-487A-B340-00D082129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91" y="1911756"/>
            <a:ext cx="11199316" cy="465040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/>
              <a:t>Разделы программы:</a:t>
            </a: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/>
              <a:t>Целевой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Пояснительная записка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Планируемые результаты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Система оценки достижения планируемых результатов</a:t>
            </a:r>
          </a:p>
          <a:p>
            <a:pPr marL="324000" lvl="1" indent="0"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/>
              <a:t>Содержательный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рабочие программы учебных предметов учебных курсов (в том числе внеурочной деятельности), учебных модулей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программу формирования универсальных учебных действий у обучающихся;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рабочую программу воспитания;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программу коррекционной работы (разрабатывается при наличии в Организации обучающихся с ОВЗ).</a:t>
            </a:r>
          </a:p>
          <a:p>
            <a:pPr marL="324000" lvl="1" indent="0">
              <a:spcBef>
                <a:spcPts val="0"/>
              </a:spcBef>
              <a:spcAft>
                <a:spcPts val="0"/>
              </a:spcAft>
              <a:buNone/>
            </a:pPr>
            <a:endParaRPr lang="ru-RU" dirty="0"/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1" dirty="0"/>
              <a:t>Организационный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учебный план;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план внеурочной деятельности;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календарный учебный график;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календарный план воспитательной работы;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ru-RU" dirty="0"/>
              <a:t>характеристику условий реализации программы, в том числе адаптированной, в соответствии с требованиями ФГОС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32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633802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оценка достижения планируемых результатов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33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5D33D1E-0A38-4786-BC98-3187A2986124}"/>
              </a:ext>
            </a:extLst>
          </p:cNvPr>
          <p:cNvSpPr/>
          <p:nvPr/>
        </p:nvSpPr>
        <p:spPr>
          <a:xfrm>
            <a:off x="462858" y="1985347"/>
            <a:ext cx="10509942" cy="38133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chemeClr val="tx2"/>
                </a:solidFill>
              </a:rPr>
              <a:t>22. Независимо от формы получения основного общего образования и формы обучения ФГОС является </a:t>
            </a:r>
            <a:r>
              <a:rPr lang="ru-RU" b="1" dirty="0"/>
              <a:t>основой</a:t>
            </a:r>
            <a:r>
              <a:rPr lang="ru-RU" dirty="0">
                <a:solidFill>
                  <a:schemeClr val="tx2"/>
                </a:solidFill>
              </a:rPr>
              <a:t> </a:t>
            </a:r>
            <a:r>
              <a:rPr lang="ru-RU" b="1" dirty="0"/>
              <a:t>объективной оценки </a:t>
            </a:r>
            <a:r>
              <a:rPr lang="ru-RU" dirty="0">
                <a:solidFill>
                  <a:schemeClr val="tx2"/>
                </a:solidFill>
              </a:rPr>
              <a:t>соответствия </a:t>
            </a:r>
            <a:r>
              <a:rPr lang="ru-RU" b="1" dirty="0"/>
              <a:t>установленным требованиям </a:t>
            </a:r>
            <a:r>
              <a:rPr lang="ru-RU" dirty="0">
                <a:solidFill>
                  <a:schemeClr val="tx2"/>
                </a:solidFill>
              </a:rPr>
              <a:t>образовательной деятельности и подготовки обучающихся, освоивших программу основного общего образования.</a:t>
            </a:r>
          </a:p>
          <a:p>
            <a:pPr algn="just"/>
            <a:endParaRPr lang="ru-RU" dirty="0">
              <a:solidFill>
                <a:schemeClr val="tx2"/>
              </a:solidFill>
            </a:endParaRPr>
          </a:p>
          <a:p>
            <a:pPr algn="just"/>
            <a:r>
              <a:rPr lang="ru-RU" dirty="0">
                <a:solidFill>
                  <a:schemeClr val="tx2"/>
                </a:solidFill>
              </a:rPr>
              <a:t>24</a:t>
            </a:r>
            <a:r>
              <a:rPr lang="ru-RU" b="1" dirty="0"/>
              <a:t>. Соответствие </a:t>
            </a:r>
            <a:r>
              <a:rPr lang="ru-RU" dirty="0">
                <a:solidFill>
                  <a:schemeClr val="tx2"/>
                </a:solidFill>
              </a:rPr>
              <a:t>деятельности Организации </a:t>
            </a:r>
            <a:r>
              <a:rPr lang="ru-RU" b="1" dirty="0"/>
              <a:t>требованиям ФГОС </a:t>
            </a:r>
            <a:r>
              <a:rPr lang="ru-RU" dirty="0">
                <a:solidFill>
                  <a:schemeClr val="tx2"/>
                </a:solidFill>
              </a:rPr>
              <a:t>в части содержания образования определяется результатами </a:t>
            </a:r>
            <a:r>
              <a:rPr lang="ru-RU" b="1" dirty="0"/>
              <a:t>государственной итоговой аттестации.</a:t>
            </a:r>
          </a:p>
          <a:p>
            <a:pPr algn="just"/>
            <a:endParaRPr lang="ru-RU" b="1" dirty="0"/>
          </a:p>
          <a:p>
            <a:pPr lvl="0">
              <a:spcBef>
                <a:spcPct val="20000"/>
              </a:spcBef>
              <a:spcAft>
                <a:spcPts val="600"/>
              </a:spcAft>
              <a:buClr>
                <a:srgbClr val="B2B2B2"/>
              </a:buClr>
              <a:buSzPct val="92000"/>
            </a:pPr>
            <a:r>
              <a:rPr lang="ru-RU" dirty="0">
                <a:solidFill>
                  <a:schemeClr val="tx2"/>
                </a:solidFill>
              </a:rPr>
              <a:t>31.3.</a:t>
            </a:r>
            <a:r>
              <a:rPr lang="ru-RU" b="1" dirty="0"/>
              <a:t> </a:t>
            </a:r>
            <a:r>
              <a:rPr lang="ru-RU" dirty="0">
                <a:solidFill>
                  <a:srgbClr val="000000"/>
                </a:solidFill>
              </a:rPr>
              <a:t>Система оценки достижения планируемых результатов освоения программы основного общего образования, в том числе адаптированной, должна включать описание организации и содержания: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B2B2B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b="1" dirty="0"/>
              <a:t>промежуточной аттестации </a:t>
            </a:r>
            <a:r>
              <a:rPr lang="ru-RU" dirty="0">
                <a:solidFill>
                  <a:srgbClr val="000000"/>
                </a:solidFill>
              </a:rPr>
              <a:t>обучающихся в рамках урочной и внеурочной деятельности;</a:t>
            </a:r>
          </a:p>
          <a:p>
            <a:pPr marL="306000" lvl="0" indent="-306000">
              <a:spcBef>
                <a:spcPct val="20000"/>
              </a:spcBef>
              <a:spcAft>
                <a:spcPts val="600"/>
              </a:spcAft>
              <a:buClr>
                <a:srgbClr val="B2B2B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b="1" dirty="0"/>
              <a:t>оценки проектной деятельности </a:t>
            </a:r>
            <a:r>
              <a:rPr lang="ru-RU" dirty="0">
                <a:solidFill>
                  <a:srgbClr val="000000"/>
                </a:solidFill>
              </a:rPr>
              <a:t>обучающихся.</a:t>
            </a:r>
          </a:p>
          <a:p>
            <a:pPr algn="just"/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657275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Фгос-2021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проектная деятельность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03726" y="5956137"/>
            <a:ext cx="307082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34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4565729"/>
              </p:ext>
            </p:extLst>
          </p:nvPr>
        </p:nvGraphicFramePr>
        <p:xfrm>
          <a:off x="856342" y="1947847"/>
          <a:ext cx="10630264" cy="45214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9403506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система оценки достижения планируемых результатов (п.31.3)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35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8" name="Объект 7">
            <a:extLst>
              <a:ext uri="{FF2B5EF4-FFF2-40B4-BE49-F238E27FC236}">
                <a16:creationId xmlns:a16="http://schemas.microsoft.com/office/drawing/2014/main" id="{A28DAC63-FA18-4FE5-85DA-688885EC53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422" y="1911756"/>
            <a:ext cx="10566409" cy="45858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должна:</a:t>
            </a:r>
          </a:p>
          <a:p>
            <a:r>
              <a:rPr lang="ru-RU" dirty="0"/>
              <a:t>отражать </a:t>
            </a:r>
            <a:r>
              <a:rPr lang="ru-RU" b="1" dirty="0">
                <a:solidFill>
                  <a:schemeClr val="tx1"/>
                </a:solidFill>
              </a:rPr>
              <a:t>содержание и критерии оценки</a:t>
            </a:r>
            <a:r>
              <a:rPr lang="ru-RU" dirty="0"/>
              <a:t>, </a:t>
            </a:r>
            <a:r>
              <a:rPr lang="ru-RU" b="1" dirty="0">
                <a:solidFill>
                  <a:schemeClr val="tx1"/>
                </a:solidFill>
              </a:rPr>
              <a:t>формы представления результатов </a:t>
            </a:r>
            <a:r>
              <a:rPr lang="ru-RU" dirty="0"/>
              <a:t>оценочной деятельности;</a:t>
            </a:r>
          </a:p>
          <a:p>
            <a:r>
              <a:rPr lang="ru-RU" dirty="0"/>
              <a:t>обеспечивать </a:t>
            </a:r>
            <a:r>
              <a:rPr lang="ru-RU" b="1" dirty="0">
                <a:solidFill>
                  <a:schemeClr val="tx1"/>
                </a:solidFill>
              </a:rPr>
              <a:t>комплексный подход </a:t>
            </a:r>
            <a:r>
              <a:rPr lang="ru-RU" dirty="0"/>
              <a:t>к оценке результатов освоения программы основного общего образования;</a:t>
            </a:r>
          </a:p>
          <a:p>
            <a:r>
              <a:rPr lang="ru-RU" dirty="0"/>
              <a:t>предусматривать </a:t>
            </a:r>
            <a:r>
              <a:rPr lang="ru-RU" b="1" dirty="0">
                <a:solidFill>
                  <a:schemeClr val="tx1"/>
                </a:solidFill>
              </a:rPr>
              <a:t>оценку и учет результатов использования разнообразных методов и форм обучения, взаимно дополняющих друг друга</a:t>
            </a:r>
            <a:r>
              <a:rPr lang="ru-RU" dirty="0"/>
              <a:t>, в том числе проектов, практических, командных, исследовательских, творческих работ, самоанализа и самооценки, </a:t>
            </a:r>
            <a:r>
              <a:rPr lang="ru-RU" dirty="0" err="1"/>
              <a:t>взаимооценки</a:t>
            </a:r>
            <a:r>
              <a:rPr lang="ru-RU" dirty="0"/>
              <a:t>, наблюдения, испытаний (тестов), динамических показателей освоения навыков и знаний, в том числе формируемых с использованием цифровых технологий;</a:t>
            </a:r>
          </a:p>
          <a:p>
            <a:r>
              <a:rPr lang="ru-RU" dirty="0"/>
              <a:t>предусматривать </a:t>
            </a:r>
            <a:r>
              <a:rPr lang="ru-RU" b="1" dirty="0">
                <a:solidFill>
                  <a:schemeClr val="tx1"/>
                </a:solidFill>
              </a:rPr>
              <a:t>оценку динамики </a:t>
            </a:r>
            <a:r>
              <a:rPr lang="ru-RU" dirty="0"/>
              <a:t>учебных достижений обучающихся;</a:t>
            </a:r>
          </a:p>
          <a:p>
            <a:r>
              <a:rPr lang="ru-RU" dirty="0"/>
              <a:t>обеспечивать возможность </a:t>
            </a:r>
            <a:r>
              <a:rPr lang="ru-RU" b="1" dirty="0">
                <a:solidFill>
                  <a:schemeClr val="tx1"/>
                </a:solidFill>
              </a:rPr>
              <a:t>получения объективной информации </a:t>
            </a:r>
            <a:r>
              <a:rPr lang="ru-RU" dirty="0"/>
              <a:t>о качестве подготовки обучающихся в интересах всех участников образовательных отношений.</a:t>
            </a:r>
          </a:p>
        </p:txBody>
      </p:sp>
    </p:spTree>
    <p:extLst>
      <p:ext uri="{BB962C8B-B14F-4D97-AF65-F5344CB8AC3E}">
        <p14:creationId xmlns:p14="http://schemas.microsoft.com/office/powerpoint/2010/main" val="31334877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информационно-образовательная среда (ИОС)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36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07B7844-6AA2-4453-8D43-3D76CCFEDD62}"/>
              </a:ext>
            </a:extLst>
          </p:cNvPr>
          <p:cNvSpPr/>
          <p:nvPr/>
        </p:nvSpPr>
        <p:spPr>
          <a:xfrm>
            <a:off x="200029" y="1827909"/>
            <a:ext cx="4683943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2"/>
                </a:solidFill>
              </a:rPr>
              <a:t>П.35.3 (общесистемные требования)</a:t>
            </a:r>
          </a:p>
          <a:p>
            <a:pPr algn="just">
              <a:spcBef>
                <a:spcPts val="6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2"/>
                </a:solidFill>
              </a:rPr>
              <a:t>ИОС должна обеспечивать:</a:t>
            </a:r>
          </a:p>
          <a:p>
            <a:pPr marL="171450" indent="-171450" algn="just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b="1" dirty="0"/>
              <a:t>доступ к учебным планам, рабочим программам </a:t>
            </a:r>
            <a:r>
              <a:rPr lang="ru-RU" sz="1400" dirty="0">
                <a:solidFill>
                  <a:schemeClr val="tx2"/>
                </a:solidFill>
              </a:rPr>
              <a:t>учебных предметов, учебных курсов (в том числе внеурочной деятельности), учебных модулей, учебным изданиям и образовательным ресурсам, указанным в рабочих программах, </a:t>
            </a:r>
            <a:r>
              <a:rPr lang="ru-RU" sz="1400" b="1" dirty="0"/>
              <a:t>информации о ходе образовательного процесса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b="1" dirty="0"/>
              <a:t>результатах промежуточной и государственной итоговой аттестации</a:t>
            </a:r>
            <a:r>
              <a:rPr lang="ru-RU" sz="1400" dirty="0">
                <a:solidFill>
                  <a:schemeClr val="tx2"/>
                </a:solidFill>
              </a:rPr>
              <a:t> обучающихся;</a:t>
            </a:r>
          </a:p>
          <a:p>
            <a:pPr marL="171450" indent="-171450" algn="just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/>
                </a:solidFill>
              </a:rPr>
              <a:t>доступ к информации о </a:t>
            </a:r>
            <a:r>
              <a:rPr lang="ru-RU" sz="1400" b="1" dirty="0"/>
              <a:t>расписании</a:t>
            </a:r>
            <a:r>
              <a:rPr lang="ru-RU" sz="1400" dirty="0">
                <a:solidFill>
                  <a:schemeClr val="tx2"/>
                </a:solidFill>
              </a:rPr>
              <a:t> проведения учебных занятий, </a:t>
            </a:r>
            <a:r>
              <a:rPr lang="ru-RU" sz="1400" b="1" dirty="0"/>
              <a:t>процедурах и критериях оценки результатов </a:t>
            </a:r>
            <a:r>
              <a:rPr lang="ru-RU" sz="1400" dirty="0">
                <a:solidFill>
                  <a:schemeClr val="tx2"/>
                </a:solidFill>
              </a:rPr>
              <a:t>обучения;</a:t>
            </a:r>
          </a:p>
          <a:p>
            <a:pPr marL="171450" indent="-171450" algn="just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b="1" dirty="0"/>
              <a:t>возможность использования современных ИКТ в реализации программы </a:t>
            </a:r>
            <a:r>
              <a:rPr lang="ru-RU" sz="1400" dirty="0">
                <a:solidFill>
                  <a:schemeClr val="tx2"/>
                </a:solidFill>
              </a:rPr>
              <a:t>(средства обучения и воспитания в электронном виде, электронные образовательные и информационные ресурсы, средства определения уровня знаний и оценки компетенций и иные объекты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9CC0A93-7BFD-4FF5-B7F2-C37D33940A4B}"/>
              </a:ext>
            </a:extLst>
          </p:cNvPr>
          <p:cNvSpPr/>
          <p:nvPr/>
        </p:nvSpPr>
        <p:spPr>
          <a:xfrm>
            <a:off x="4883972" y="1854098"/>
            <a:ext cx="6896536" cy="45520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</a:pPr>
            <a:r>
              <a:rPr lang="ru-RU" sz="1400" dirty="0">
                <a:solidFill>
                  <a:schemeClr val="tx2"/>
                </a:solidFill>
              </a:rPr>
              <a:t>П.37.1 (учебно-методические условия)</a:t>
            </a:r>
          </a:p>
          <a:p>
            <a:pPr algn="just">
              <a:lnSpc>
                <a:spcPct val="90000"/>
              </a:lnSpc>
            </a:pPr>
            <a:r>
              <a:rPr lang="ru-RU" sz="1400" dirty="0">
                <a:solidFill>
                  <a:schemeClr val="tx2"/>
                </a:solidFill>
              </a:rPr>
              <a:t>ИОС должна обеспечивать:</a:t>
            </a: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/>
                </a:solidFill>
              </a:rPr>
              <a:t>возможность использования </a:t>
            </a:r>
            <a:r>
              <a:rPr lang="ru-RU" sz="1400" b="1" dirty="0"/>
              <a:t>ресурсов и сервисов </a:t>
            </a:r>
            <a:r>
              <a:rPr lang="ru-RU" sz="1400" dirty="0">
                <a:solidFill>
                  <a:schemeClr val="tx2"/>
                </a:solidFill>
              </a:rPr>
              <a:t>цифровой образовательной среды;</a:t>
            </a: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/>
                </a:solidFill>
              </a:rPr>
              <a:t>безопасный доступ к </a:t>
            </a:r>
            <a:r>
              <a:rPr lang="ru-RU" sz="1400" b="1" dirty="0"/>
              <a:t>верифицированным образовательным ресурсам </a:t>
            </a:r>
            <a:r>
              <a:rPr lang="ru-RU" sz="1400" dirty="0">
                <a:solidFill>
                  <a:schemeClr val="tx2"/>
                </a:solidFill>
              </a:rPr>
              <a:t>цифровой образовательной среды;</a:t>
            </a: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400" b="1" dirty="0"/>
              <a:t>информационно-методическую поддержку </a:t>
            </a:r>
            <a:r>
              <a:rPr lang="ru-RU" sz="1400" dirty="0">
                <a:solidFill>
                  <a:schemeClr val="tx2"/>
                </a:solidFill>
              </a:rPr>
              <a:t>образовательной деятельности;</a:t>
            </a: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/>
                </a:solidFill>
              </a:rPr>
              <a:t>информационное сопровождение </a:t>
            </a:r>
            <a:r>
              <a:rPr lang="ru-RU" sz="1400" b="1" dirty="0"/>
              <a:t>проектирования</a:t>
            </a:r>
            <a:r>
              <a:rPr lang="ru-RU" sz="1400" dirty="0">
                <a:solidFill>
                  <a:schemeClr val="tx2"/>
                </a:solidFill>
              </a:rPr>
              <a:t> обучающимися планов </a:t>
            </a:r>
            <a:r>
              <a:rPr lang="ru-RU" sz="1400" b="1" dirty="0"/>
              <a:t>продолжения образования </a:t>
            </a:r>
            <a:r>
              <a:rPr lang="ru-RU" sz="1400" dirty="0">
                <a:solidFill>
                  <a:schemeClr val="tx2"/>
                </a:solidFill>
              </a:rPr>
              <a:t>и будущего </a:t>
            </a:r>
            <a:r>
              <a:rPr lang="ru-RU" sz="1400" b="1" dirty="0"/>
              <a:t>профессионального самоопределения</a:t>
            </a:r>
            <a:r>
              <a:rPr lang="ru-RU" sz="1400" dirty="0">
                <a:solidFill>
                  <a:schemeClr val="tx2"/>
                </a:solidFill>
              </a:rPr>
              <a:t>;</a:t>
            </a: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400" b="1" dirty="0"/>
              <a:t>планирование</a:t>
            </a:r>
            <a:r>
              <a:rPr lang="ru-RU" sz="1400" dirty="0">
                <a:solidFill>
                  <a:schemeClr val="tx2"/>
                </a:solidFill>
              </a:rPr>
              <a:t> образовательной деятельности и ее ресурсного обеспечения;</a:t>
            </a: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400" b="1" dirty="0"/>
              <a:t>мониторинг</a:t>
            </a:r>
            <a:r>
              <a:rPr lang="ru-RU" sz="1400" dirty="0">
                <a:solidFill>
                  <a:schemeClr val="tx2"/>
                </a:solidFill>
              </a:rPr>
              <a:t> и фиксацию </a:t>
            </a:r>
            <a:r>
              <a:rPr lang="ru-RU" sz="1400" b="1" dirty="0"/>
              <a:t>хода и результатов </a:t>
            </a:r>
            <a:r>
              <a:rPr lang="ru-RU" sz="1400" dirty="0">
                <a:solidFill>
                  <a:schemeClr val="tx2"/>
                </a:solidFill>
              </a:rPr>
              <a:t>образовательной деятельности;</a:t>
            </a: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400" b="1" dirty="0"/>
              <a:t>мониторинг здоровья </a:t>
            </a:r>
            <a:r>
              <a:rPr lang="ru-RU" sz="1400" dirty="0">
                <a:solidFill>
                  <a:schemeClr val="tx2"/>
                </a:solidFill>
              </a:rPr>
              <a:t>обучающихся;</a:t>
            </a: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/>
                </a:solidFill>
              </a:rPr>
              <a:t>современные процедуры создания, поиска, сбора, анализа, обработки, хранения и представления информации;</a:t>
            </a: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400" b="1" dirty="0"/>
              <a:t>дистанционное взаимодействие всех участников </a:t>
            </a:r>
            <a:r>
              <a:rPr lang="ru-RU" sz="1400" dirty="0">
                <a:solidFill>
                  <a:schemeClr val="tx2"/>
                </a:solidFill>
              </a:rPr>
              <a:t>образовательных отношений (обучающихся, родителей (законных представителей) несовершеннолетних обучающихся, педагогических работников, органов управления в сфере образования, общественности), в том числе в рамках дистанционного образования с соблюдением законодательства Российской Федерации ;</a:t>
            </a:r>
          </a:p>
          <a:p>
            <a:pPr marL="171450" indent="-171450" algn="just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/>
                </a:solidFill>
              </a:rPr>
              <a:t>дистанционное взаимодействие Организации </a:t>
            </a:r>
            <a:r>
              <a:rPr lang="ru-RU" sz="1400" b="1" dirty="0"/>
              <a:t>с другими организациями</a:t>
            </a:r>
            <a:r>
              <a:rPr lang="ru-RU" sz="1400" dirty="0">
                <a:solidFill>
                  <a:schemeClr val="tx2"/>
                </a:solidFill>
              </a:rPr>
              <a:t>, осуществляющими образовательную деятельность, и иными заинтересованными организациями в сфере культуры, здравоохранения, спорта, досуга, занятости населения и обеспечения безопасности жизнедеятельности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09555200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электронная информационно-образовательная среда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37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07B7844-6AA2-4453-8D43-3D76CCFEDD62}"/>
              </a:ext>
            </a:extLst>
          </p:cNvPr>
          <p:cNvSpPr/>
          <p:nvPr/>
        </p:nvSpPr>
        <p:spPr>
          <a:xfrm>
            <a:off x="200029" y="1913970"/>
            <a:ext cx="5333895" cy="38856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2"/>
                </a:solidFill>
              </a:rPr>
              <a:t>ИОС должна обеспечивать:</a:t>
            </a:r>
          </a:p>
          <a:p>
            <a:pPr marL="171450" indent="-171450" algn="just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b="1" dirty="0"/>
              <a:t>доступ к учебным планам, рабочим программам </a:t>
            </a:r>
            <a:r>
              <a:rPr lang="ru-RU" sz="1400" dirty="0">
                <a:solidFill>
                  <a:schemeClr val="tx2"/>
                </a:solidFill>
              </a:rPr>
              <a:t>учебных предметов, учебных курсов (в том числе внеурочной деятельности), учебных модулей, учебным изданиям и образовательным ресурсам, указанным в рабочих программах, </a:t>
            </a:r>
            <a:r>
              <a:rPr lang="ru-RU" sz="1400" b="1" dirty="0"/>
              <a:t>информации о ходе образовательного процесса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b="1" dirty="0"/>
              <a:t>результатах промежуточной и государственной итоговой аттестации</a:t>
            </a:r>
            <a:r>
              <a:rPr lang="ru-RU" sz="1400" dirty="0">
                <a:solidFill>
                  <a:schemeClr val="tx2"/>
                </a:solidFill>
              </a:rPr>
              <a:t> обучающихся;</a:t>
            </a:r>
          </a:p>
          <a:p>
            <a:pPr marL="171450" indent="-171450" algn="just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/>
                </a:solidFill>
              </a:rPr>
              <a:t>доступ к информации о </a:t>
            </a:r>
            <a:r>
              <a:rPr lang="ru-RU" sz="1400" b="1" dirty="0"/>
              <a:t>расписании</a:t>
            </a:r>
            <a:r>
              <a:rPr lang="ru-RU" sz="1400" dirty="0">
                <a:solidFill>
                  <a:schemeClr val="tx2"/>
                </a:solidFill>
              </a:rPr>
              <a:t> проведения учебных занятий, </a:t>
            </a:r>
            <a:r>
              <a:rPr lang="ru-RU" sz="1400" b="1" dirty="0"/>
              <a:t>процедурах и критериях оценки результатов </a:t>
            </a:r>
            <a:r>
              <a:rPr lang="ru-RU" sz="1400" dirty="0">
                <a:solidFill>
                  <a:schemeClr val="tx2"/>
                </a:solidFill>
              </a:rPr>
              <a:t>обучения;</a:t>
            </a:r>
          </a:p>
          <a:p>
            <a:pPr marL="171450" indent="-171450" algn="just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b="1" dirty="0"/>
              <a:t>возможность использования современных ИКТ в реализации программы </a:t>
            </a:r>
            <a:r>
              <a:rPr lang="ru-RU" sz="1400" dirty="0">
                <a:solidFill>
                  <a:schemeClr val="tx2"/>
                </a:solidFill>
              </a:rPr>
              <a:t>(средства обучения и воспитания в электронном виде, электронные образовательные и информационные ресурсы, средства определения уровня знаний и оценки компетенций и иные объекты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9CC0A93-7BFD-4FF5-B7F2-C37D33940A4B}"/>
              </a:ext>
            </a:extLst>
          </p:cNvPr>
          <p:cNvSpPr/>
          <p:nvPr/>
        </p:nvSpPr>
        <p:spPr>
          <a:xfrm>
            <a:off x="5669280" y="1921623"/>
            <a:ext cx="5806171" cy="45473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300"/>
              </a:spcAft>
            </a:pPr>
            <a:r>
              <a:rPr lang="ru-RU" sz="1400" dirty="0">
                <a:solidFill>
                  <a:schemeClr val="tx2"/>
                </a:solidFill>
              </a:rPr>
              <a:t>ЭИОС должна обеспечивать:</a:t>
            </a:r>
          </a:p>
          <a:p>
            <a:pPr marL="171450" indent="-171450" algn="just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b="1" dirty="0"/>
              <a:t>доступ к учебным планам, рабочим программам </a:t>
            </a:r>
            <a:r>
              <a:rPr lang="ru-RU" sz="1400" dirty="0">
                <a:solidFill>
                  <a:schemeClr val="tx2"/>
                </a:solidFill>
              </a:rPr>
              <a:t>учебных предметов, учебных курсов (в том числе внеурочной деятельности), учебных модулей, </a:t>
            </a:r>
            <a:r>
              <a:rPr lang="ru-RU" sz="1400" b="1" dirty="0"/>
              <a:t>электронным учебным изданиям и электронным образовательным ресурсам</a:t>
            </a:r>
            <a:r>
              <a:rPr lang="ru-RU" sz="1400" dirty="0">
                <a:solidFill>
                  <a:schemeClr val="tx2"/>
                </a:solidFill>
              </a:rPr>
              <a:t>, </a:t>
            </a:r>
            <a:r>
              <a:rPr lang="ru-RU" sz="1400" b="1" dirty="0"/>
              <a:t>указанным в рабочих программах </a:t>
            </a:r>
            <a:r>
              <a:rPr lang="ru-RU" sz="1400" dirty="0">
                <a:solidFill>
                  <a:schemeClr val="tx2"/>
                </a:solidFill>
              </a:rPr>
              <a:t>учебных предметов, учебных курсов (в том числе внеурочной деятельности), учебных модулей посредством сети Интернет;</a:t>
            </a:r>
          </a:p>
          <a:p>
            <a:pPr marL="171450" indent="-171450" algn="just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/>
                </a:solidFill>
              </a:rPr>
              <a:t>формирование и хранение </a:t>
            </a:r>
            <a:r>
              <a:rPr lang="ru-RU" sz="1400" b="1" dirty="0"/>
              <a:t>электронного портфолио обучающегося</a:t>
            </a:r>
            <a:r>
              <a:rPr lang="ru-RU" sz="1400" dirty="0">
                <a:solidFill>
                  <a:schemeClr val="tx2"/>
                </a:solidFill>
              </a:rPr>
              <a:t>, в том числе выполненных им работ и результатов выполнения работ;</a:t>
            </a:r>
          </a:p>
          <a:p>
            <a:pPr marL="171450" indent="-171450" algn="just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tx2"/>
                </a:solidFill>
              </a:rPr>
              <a:t>фиксацию и хранение </a:t>
            </a:r>
            <a:r>
              <a:rPr lang="ru-RU" sz="1400" b="1" dirty="0"/>
              <a:t>информации о ходе образовательного процесса</a:t>
            </a:r>
            <a:r>
              <a:rPr lang="ru-RU" sz="1400" dirty="0">
                <a:solidFill>
                  <a:schemeClr val="tx2"/>
                </a:solidFill>
              </a:rPr>
              <a:t>, результатов </a:t>
            </a:r>
            <a:r>
              <a:rPr lang="ru-RU" sz="1400" b="1" dirty="0"/>
              <a:t>промежуточной аттестации и результатов освоения программы </a:t>
            </a:r>
            <a:r>
              <a:rPr lang="ru-RU" sz="1400" dirty="0">
                <a:solidFill>
                  <a:schemeClr val="tx2"/>
                </a:solidFill>
              </a:rPr>
              <a:t>основного общего образования;</a:t>
            </a:r>
          </a:p>
          <a:p>
            <a:pPr marL="171450" indent="-171450" algn="just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b="1" dirty="0"/>
              <a:t>проведение учебных занятий, процедуры оценки </a:t>
            </a:r>
            <a:r>
              <a:rPr lang="ru-RU" sz="1400" dirty="0">
                <a:solidFill>
                  <a:schemeClr val="tx2"/>
                </a:solidFill>
              </a:rPr>
              <a:t>результатов обучения, реализация которых предусмотрена с применением электронного обучения, дистанционных образовательных технологий;</a:t>
            </a:r>
          </a:p>
          <a:p>
            <a:pPr marL="171450" indent="-171450" algn="just"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ru-RU" sz="1400" b="1" dirty="0"/>
              <a:t>взаимодействие между участниками </a:t>
            </a:r>
            <a:r>
              <a:rPr lang="ru-RU" sz="1400" dirty="0">
                <a:solidFill>
                  <a:schemeClr val="tx2"/>
                </a:solidFill>
              </a:rPr>
              <a:t>образовательного процесса, в том числе посредством сети Интернет.</a:t>
            </a:r>
          </a:p>
        </p:txBody>
      </p:sp>
    </p:spTree>
    <p:extLst>
      <p:ext uri="{BB962C8B-B14F-4D97-AF65-F5344CB8AC3E}">
        <p14:creationId xmlns:p14="http://schemas.microsoft.com/office/powerpoint/2010/main" val="7961199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информационно-образовательная среда (ИОС)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38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D07B7844-6AA2-4453-8D43-3D76CCFEDD62}"/>
              </a:ext>
            </a:extLst>
          </p:cNvPr>
          <p:cNvSpPr/>
          <p:nvPr/>
        </p:nvSpPr>
        <p:spPr>
          <a:xfrm>
            <a:off x="426700" y="1921936"/>
            <a:ext cx="11029616" cy="22837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</a:pPr>
            <a:r>
              <a:rPr lang="ru-RU" dirty="0">
                <a:solidFill>
                  <a:schemeClr val="tx2"/>
                </a:solidFill>
              </a:rPr>
              <a:t>ИОС включает:</a:t>
            </a:r>
          </a:p>
          <a:p>
            <a:pPr marL="30600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комплекс информационных образовательных ресурсов, в том числе цифровые образовательные ресурсы,</a:t>
            </a:r>
          </a:p>
          <a:p>
            <a:pPr marL="30600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совокупность технологических средств ИКТ: компьютеры, иное ИКТ-оборудование,</a:t>
            </a:r>
          </a:p>
          <a:p>
            <a:pPr marL="30600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коммуникационные каналы, </a:t>
            </a:r>
          </a:p>
          <a:p>
            <a:pPr marL="306000" indent="-306000"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систему современных педагогических технологий, обеспечивающих обучение в современной информационно-образовательной среде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FD21E57E-688C-43A2-8BBC-54F564B275E9}"/>
              </a:ext>
            </a:extLst>
          </p:cNvPr>
          <p:cNvSpPr/>
          <p:nvPr/>
        </p:nvSpPr>
        <p:spPr>
          <a:xfrm>
            <a:off x="695641" y="4707538"/>
            <a:ext cx="10406251" cy="143116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300"/>
              </a:spcAft>
            </a:pPr>
            <a:r>
              <a:rPr lang="ru-RU" dirty="0">
                <a:solidFill>
                  <a:schemeClr val="tx2"/>
                </a:solidFill>
              </a:rPr>
              <a:t>Условия для функционирования ЭИОС могут быть обеспечены </a:t>
            </a:r>
            <a:r>
              <a:rPr lang="ru-RU" b="1" dirty="0"/>
              <a:t>ресурсами иных организаций</a:t>
            </a:r>
          </a:p>
          <a:p>
            <a:pPr algn="ctr">
              <a:spcBef>
                <a:spcPts val="600"/>
              </a:spcBef>
              <a:spcAft>
                <a:spcPts val="300"/>
              </a:spcAft>
            </a:pPr>
            <a:r>
              <a:rPr lang="ru-RU" dirty="0">
                <a:solidFill>
                  <a:schemeClr val="tx2"/>
                </a:solidFill>
              </a:rPr>
              <a:t>Эффективное использование ИОС предполагает компетентность работников Организации в решении профессиональных задач с применением ИКТ, наличие служб поддержки применения ИКТ. </a:t>
            </a:r>
          </a:p>
          <a:p>
            <a:pPr algn="ctr">
              <a:spcBef>
                <a:spcPts val="600"/>
              </a:spcBef>
              <a:spcAft>
                <a:spcPts val="300"/>
              </a:spcAft>
            </a:pPr>
            <a:r>
              <a:rPr lang="ru-RU" b="1" dirty="0"/>
              <a:t>Обеспечение поддержки применения ИКТ организуется учредителем Организации </a:t>
            </a:r>
            <a:r>
              <a:rPr lang="ru-RU" dirty="0">
                <a:solidFill>
                  <a:schemeClr val="tx2"/>
                </a:solidFill>
              </a:rPr>
              <a:t>(п.37.1)</a:t>
            </a:r>
          </a:p>
        </p:txBody>
      </p:sp>
    </p:spTree>
    <p:extLst>
      <p:ext uri="{BB962C8B-B14F-4D97-AF65-F5344CB8AC3E}">
        <p14:creationId xmlns:p14="http://schemas.microsoft.com/office/powerpoint/2010/main" val="3420669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материально-технические условия (п.36)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39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EEAA388-BB12-4FA1-A8CE-7079FD1EE58E}"/>
              </a:ext>
            </a:extLst>
          </p:cNvPr>
          <p:cNvSpPr/>
          <p:nvPr/>
        </p:nvSpPr>
        <p:spPr>
          <a:xfrm>
            <a:off x="398917" y="1972996"/>
            <a:ext cx="10478090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</a:rPr>
              <a:t>Должны обеспечивать:</a:t>
            </a:r>
          </a:p>
          <a:p>
            <a:pPr algn="just"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</a:rPr>
              <a:t>1) возможность достижения обучающимися результатов освоения программы;</a:t>
            </a:r>
          </a:p>
          <a:p>
            <a:pPr algn="just"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</a:rPr>
              <a:t>2) соблюдение: </a:t>
            </a:r>
          </a:p>
          <a:p>
            <a:pPr algn="just"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</a:rPr>
              <a:t>	Гигиенических </a:t>
            </a:r>
            <a:r>
              <a:rPr lang="ru-RU" dirty="0">
                <a:solidFill>
                  <a:schemeClr val="tx2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нормативов и Санитарно-эпидемиологических </a:t>
            </a:r>
            <a:r>
              <a:rPr lang="ru-RU" dirty="0">
                <a:solidFill>
                  <a:schemeClr val="tx2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требований; </a:t>
            </a:r>
            <a:endParaRPr lang="ru-RU" dirty="0">
              <a:solidFill>
                <a:schemeClr val="tx2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</a:rPr>
              <a:t>	социально-бытовых условий для обучающихся, включающих организацию питьевого режима и наличие оборудованных помещений для организации питания;</a:t>
            </a:r>
          </a:p>
          <a:p>
            <a:pPr algn="just"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</a:rPr>
              <a:t>	социально-бытовых условий для педагогических работников, в том числе оборудованных рабочих мест, помещений для отдыха и самоподготовки педагогических работников; </a:t>
            </a:r>
          </a:p>
          <a:p>
            <a:pPr algn="just"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</a:rPr>
              <a:t>	требований пожарной безопасности и электробезопасности; </a:t>
            </a:r>
          </a:p>
          <a:p>
            <a:pPr algn="just"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</a:rPr>
              <a:t>	требований охраны труда; </a:t>
            </a:r>
          </a:p>
          <a:p>
            <a:pPr algn="just"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</a:rPr>
              <a:t>	сроков и объемов текущего и капитального ремонта зданий и сооружений, благоустройства территории;</a:t>
            </a:r>
          </a:p>
          <a:p>
            <a:pPr algn="just">
              <a:spcAft>
                <a:spcPts val="600"/>
              </a:spcAft>
            </a:pPr>
            <a:r>
              <a:rPr lang="ru-RU" dirty="0">
                <a:solidFill>
                  <a:schemeClr val="tx2"/>
                </a:solidFill>
              </a:rPr>
              <a:t>3) возможность для беспрепятственного доступа обучающихся с ОВЗ к объектам инфраструктуры Организации.</a:t>
            </a:r>
          </a:p>
        </p:txBody>
      </p:sp>
    </p:spTree>
    <p:extLst>
      <p:ext uri="{BB962C8B-B14F-4D97-AF65-F5344CB8AC3E}">
        <p14:creationId xmlns:p14="http://schemas.microsoft.com/office/powerpoint/2010/main" val="539903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направления обновления содержания общего образования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4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460135" y="3093815"/>
            <a:ext cx="64181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000" b="1" dirty="0">
                <a:solidFill>
                  <a:schemeClr val="accent6"/>
                </a:solidFill>
                <a:hlinkClick r:id="rId3"/>
              </a:rPr>
              <a:t>Единый информационный ресурс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000" b="1" dirty="0">
                <a:solidFill>
                  <a:schemeClr val="accent6"/>
                </a:solidFill>
              </a:rPr>
              <a:t>https://edsoo.ru</a:t>
            </a:r>
            <a:endParaRPr lang="ru-RU" sz="2000" b="1" dirty="0">
              <a:solidFill>
                <a:schemeClr val="accent6"/>
              </a:solidFill>
            </a:endParaRPr>
          </a:p>
          <a:p>
            <a:pPr marL="457200" indent="-457200" algn="ctr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ru-RU" sz="2000" b="1" dirty="0">
                <a:solidFill>
                  <a:schemeClr val="accent6"/>
                </a:solidFill>
              </a:rPr>
              <a:t>Научно-методическое и технологическое сопровождение ФГОС</a:t>
            </a:r>
          </a:p>
          <a:p>
            <a:pPr marL="457200" indent="-457200" algn="ctr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ru-RU" sz="2000" b="1" dirty="0">
                <a:solidFill>
                  <a:schemeClr val="accent6"/>
                </a:solidFill>
              </a:rPr>
              <a:t>Размещение методических материалов</a:t>
            </a:r>
          </a:p>
          <a:p>
            <a:pPr marL="457200" indent="-457200" algn="ctr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ru-RU" sz="2000" b="1" dirty="0">
                <a:solidFill>
                  <a:schemeClr val="accent6"/>
                </a:solidFill>
              </a:rPr>
              <a:t>Конструктор рабочих программ</a:t>
            </a:r>
            <a:r>
              <a:rPr lang="en-US" sz="2000" b="1" dirty="0">
                <a:solidFill>
                  <a:schemeClr val="accent6"/>
                </a:solidFill>
              </a:rPr>
              <a:t> </a:t>
            </a:r>
            <a:endParaRPr lang="ru-RU" sz="2000" b="1" dirty="0">
              <a:solidFill>
                <a:schemeClr val="accent6"/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/>
          <a:srcRect l="21411" t="10741" r="21278" b="77635"/>
          <a:stretch/>
        </p:blipFill>
        <p:spPr>
          <a:xfrm>
            <a:off x="5363453" y="1959591"/>
            <a:ext cx="6711453" cy="7656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5"/>
          <a:srcRect l="32583" t="16370" r="31001" b="20074"/>
          <a:stretch/>
        </p:blipFill>
        <p:spPr>
          <a:xfrm>
            <a:off x="513806" y="1959592"/>
            <a:ext cx="4789714" cy="47020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8663189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материально-технические условия (п.36.3)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CBC2F-2E12-487A-B340-00D08212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3200" dirty="0"/>
          </a:p>
          <a:p>
            <a:endParaRPr lang="ru-RU" sz="28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40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EEAA388-BB12-4FA1-A8CE-7079FD1EE58E}"/>
              </a:ext>
            </a:extLst>
          </p:cNvPr>
          <p:cNvSpPr/>
          <p:nvPr/>
        </p:nvSpPr>
        <p:spPr>
          <a:xfrm>
            <a:off x="366644" y="2208989"/>
            <a:ext cx="10510363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6000" indent="-30600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 Кабинеты по предметным областям "Русский язык и литература", "Родной язык и родная литература", "Иностранные языки", "Общественно-научные предметы", "Искусство", "Технология", "Физическая культура и основы безопасности жизнедеятельности" должны быть оснащены </a:t>
            </a:r>
            <a:r>
              <a:rPr lang="ru-RU" b="1" dirty="0"/>
              <a:t>комплектами наглядных пособий, карт, учебных макетов, специального оборудования</a:t>
            </a:r>
            <a:endParaRPr lang="ru-RU" dirty="0">
              <a:solidFill>
                <a:schemeClr val="tx2"/>
              </a:solidFill>
            </a:endParaRPr>
          </a:p>
          <a:p>
            <a:pPr marL="306000" indent="-30600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Кабинеты естественнонаучного цикла, в том числе кабинеты физики, химии, биологии, должны быть оборудованы комплектами </a:t>
            </a:r>
            <a:r>
              <a:rPr lang="ru-RU" b="1" dirty="0"/>
              <a:t>специального лабораторного оборудования</a:t>
            </a:r>
            <a:r>
              <a:rPr lang="ru-RU" dirty="0">
                <a:solidFill>
                  <a:schemeClr val="tx2"/>
                </a:solidFill>
              </a:rPr>
              <a:t>, обеспечивающего проведение лабораторных работ и опытно-экспериментальной деятельности</a:t>
            </a:r>
          </a:p>
          <a:p>
            <a:pPr marL="306000" indent="-306000">
              <a:spcBef>
                <a:spcPts val="600"/>
              </a:spcBef>
              <a:spcAft>
                <a:spcPts val="6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Допускается создание специально оборудованных </a:t>
            </a:r>
            <a:r>
              <a:rPr lang="ru-RU" b="1" dirty="0"/>
              <a:t>кабинетов, интегрирующих </a:t>
            </a:r>
            <a:r>
              <a:rPr lang="ru-RU" dirty="0">
                <a:solidFill>
                  <a:schemeClr val="tx2"/>
                </a:solidFill>
              </a:rPr>
              <a:t>средства обучения и воспитания </a:t>
            </a:r>
            <a:r>
              <a:rPr lang="ru-RU" b="1" dirty="0"/>
              <a:t>по нескольким учебным предметам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406219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учебно-методические условия (п.37)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CBC2F-2E12-487A-B340-00D082129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1492" y="1827909"/>
            <a:ext cx="11029615" cy="4790258"/>
          </a:xfrm>
        </p:spPr>
        <p:txBody>
          <a:bodyPr>
            <a:normAutofit lnSpcReduction="10000"/>
          </a:bodyPr>
          <a:lstStyle/>
          <a:p>
            <a:r>
              <a:rPr lang="ru-RU" sz="1600" dirty="0"/>
              <a:t>материально-техническое обеспечение (помещения и оборудование);</a:t>
            </a:r>
          </a:p>
          <a:p>
            <a:r>
              <a:rPr lang="ru-RU" sz="1600" dirty="0"/>
              <a:t>ИОС (информационно-образовательная среда);</a:t>
            </a:r>
          </a:p>
          <a:p>
            <a:r>
              <a:rPr lang="ru-RU" sz="1600" dirty="0"/>
              <a:t>информационно-библиотечный центр, читальный зал,</a:t>
            </a:r>
          </a:p>
          <a:p>
            <a:r>
              <a:rPr lang="ru-RU" sz="1600" dirty="0"/>
              <a:t>учебные кабинеты и лаборатории, </a:t>
            </a:r>
          </a:p>
          <a:p>
            <a:r>
              <a:rPr lang="ru-RU" sz="1600" dirty="0"/>
              <a:t>административные помещения, </a:t>
            </a:r>
          </a:p>
          <a:p>
            <a:r>
              <a:rPr lang="ru-RU" sz="1600" dirty="0"/>
              <a:t>серверы и официальный сайт Организации, </a:t>
            </a:r>
          </a:p>
          <a:p>
            <a:r>
              <a:rPr lang="ru-RU" sz="1600" dirty="0"/>
              <a:t>внутренняя (локальная) сеть, </a:t>
            </a:r>
          </a:p>
          <a:p>
            <a:r>
              <a:rPr lang="ru-RU" sz="1600" dirty="0"/>
              <a:t>внешняя (в том числе глобальная) сети;</a:t>
            </a:r>
          </a:p>
          <a:p>
            <a:r>
              <a:rPr lang="ru-RU" sz="1600" b="1" dirty="0">
                <a:solidFill>
                  <a:schemeClr val="tx1"/>
                </a:solidFill>
              </a:rPr>
              <a:t>не менее одного учебника </a:t>
            </a:r>
            <a:r>
              <a:rPr lang="ru-RU" sz="1600" dirty="0"/>
              <a:t>из федерального перечня учебников и (или) учебного пособия </a:t>
            </a:r>
            <a:r>
              <a:rPr lang="ru-RU" sz="1600" b="1" dirty="0">
                <a:solidFill>
                  <a:schemeClr val="tx1"/>
                </a:solidFill>
              </a:rPr>
              <a:t>в печатной форме на каждого обучающегося по каждому учебному предмету</a:t>
            </a:r>
            <a:r>
              <a:rPr lang="ru-RU" sz="1600" dirty="0"/>
              <a:t>, курсу, модулю, входящему как в </a:t>
            </a:r>
            <a:r>
              <a:rPr lang="ru-RU" sz="1600" b="1" dirty="0">
                <a:solidFill>
                  <a:schemeClr val="tx1"/>
                </a:solidFill>
              </a:rPr>
              <a:t>обязательную</a:t>
            </a:r>
            <a:r>
              <a:rPr lang="ru-RU" sz="1600" dirty="0"/>
              <a:t> часть программы, так и в часть программы, </a:t>
            </a:r>
            <a:r>
              <a:rPr lang="ru-RU" sz="1600" b="1" dirty="0">
                <a:solidFill>
                  <a:schemeClr val="tx1"/>
                </a:solidFill>
              </a:rPr>
              <a:t>формируемую </a:t>
            </a:r>
            <a:r>
              <a:rPr lang="ru-RU" sz="1600" dirty="0"/>
              <a:t>участниками образовательных отношений;</a:t>
            </a:r>
          </a:p>
          <a:p>
            <a:r>
              <a:rPr lang="ru-RU" sz="1600" b="1" dirty="0">
                <a:solidFill>
                  <a:schemeClr val="tx1"/>
                </a:solidFill>
              </a:rPr>
              <a:t>дополнительно</a:t>
            </a:r>
            <a:r>
              <a:rPr lang="ru-RU" sz="1600" dirty="0"/>
              <a:t> Организация может предоставить </a:t>
            </a:r>
            <a:r>
              <a:rPr lang="ru-RU" sz="1600" b="1" dirty="0">
                <a:solidFill>
                  <a:schemeClr val="tx1"/>
                </a:solidFill>
              </a:rPr>
              <a:t>учебные пособия в электронной форме</a:t>
            </a:r>
            <a:r>
              <a:rPr lang="ru-RU" sz="1600" dirty="0"/>
              <a:t>, выпущенные организациями, входящими в перечень организаций, осуществляющих выпуск учебных пособий, которые допускаются к использованию при реализации имеющих государственную аккредитацию образовательных программ начального общего, основного общего, среднего общего образования.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41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163941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психолого-педагогические условия (п.38)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CBC2F-2E12-487A-B340-00D08212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3200" dirty="0"/>
          </a:p>
          <a:p>
            <a:endParaRPr lang="ru-RU" sz="28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42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A0E20C-DD19-45BF-90DC-B1D16F75C080}"/>
              </a:ext>
            </a:extLst>
          </p:cNvPr>
          <p:cNvSpPr/>
          <p:nvPr/>
        </p:nvSpPr>
        <p:spPr>
          <a:xfrm>
            <a:off x="411492" y="1827909"/>
            <a:ext cx="109357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tx2"/>
                </a:solidFill>
              </a:rPr>
              <a:t>1) </a:t>
            </a:r>
            <a:r>
              <a:rPr lang="ru-RU" sz="1400" b="1" dirty="0"/>
              <a:t>преемственность содержания и форм </a:t>
            </a:r>
            <a:r>
              <a:rPr lang="ru-RU" sz="1400" dirty="0">
                <a:solidFill>
                  <a:schemeClr val="tx2"/>
                </a:solidFill>
              </a:rPr>
              <a:t>организации образовательной деятельности при реализации образовательных программ начального образования, основного общего и среднего общего образования;</a:t>
            </a:r>
          </a:p>
          <a:p>
            <a:pPr algn="just"/>
            <a:r>
              <a:rPr lang="ru-RU" sz="1400" dirty="0">
                <a:solidFill>
                  <a:schemeClr val="tx2"/>
                </a:solidFill>
              </a:rPr>
              <a:t>2) </a:t>
            </a:r>
            <a:r>
              <a:rPr lang="ru-RU" sz="1400" b="1" dirty="0"/>
              <a:t>социально-психологическую адаптацию </a:t>
            </a:r>
            <a:r>
              <a:rPr lang="ru-RU" sz="1400" dirty="0">
                <a:solidFill>
                  <a:schemeClr val="tx2"/>
                </a:solidFill>
              </a:rPr>
              <a:t>обучающихся к условиям Организации с учетом специфики их возрастного психофизиологического развития, включая особенности адаптации к социальной среде;</a:t>
            </a:r>
          </a:p>
          <a:p>
            <a:pPr algn="just"/>
            <a:r>
              <a:rPr lang="ru-RU" sz="1400" dirty="0">
                <a:solidFill>
                  <a:schemeClr val="tx2"/>
                </a:solidFill>
              </a:rPr>
              <a:t>3) </a:t>
            </a:r>
            <a:r>
              <a:rPr lang="ru-RU" sz="1400" b="1" dirty="0"/>
              <a:t>формирование и развитие психолого-педагогической компетентности работников </a:t>
            </a:r>
            <a:r>
              <a:rPr lang="ru-RU" sz="1400" dirty="0">
                <a:solidFill>
                  <a:schemeClr val="tx2"/>
                </a:solidFill>
              </a:rPr>
              <a:t>Организации и </a:t>
            </a:r>
            <a:r>
              <a:rPr lang="ru-RU" sz="1400" b="1" dirty="0"/>
              <a:t>родителей</a:t>
            </a:r>
            <a:r>
              <a:rPr lang="ru-RU" sz="1400" dirty="0">
                <a:solidFill>
                  <a:schemeClr val="tx2"/>
                </a:solidFill>
              </a:rPr>
              <a:t> (законных представителей) несовершеннолетних обучающихся;</a:t>
            </a:r>
          </a:p>
          <a:p>
            <a:pPr algn="just"/>
            <a:r>
              <a:rPr lang="ru-RU" sz="1400" dirty="0">
                <a:solidFill>
                  <a:schemeClr val="tx2"/>
                </a:solidFill>
              </a:rPr>
              <a:t>4) </a:t>
            </a:r>
            <a:r>
              <a:rPr lang="ru-RU" sz="1400" b="1" dirty="0"/>
              <a:t>профилактику</a:t>
            </a:r>
            <a:r>
              <a:rPr lang="ru-RU" sz="1400" dirty="0">
                <a:solidFill>
                  <a:schemeClr val="tx2"/>
                </a:solidFill>
              </a:rPr>
              <a:t> формирования у обучающихся девиантных форм поведения, агрессии и повышенной тревожности;</a:t>
            </a:r>
          </a:p>
          <a:p>
            <a:pPr algn="just"/>
            <a:r>
              <a:rPr lang="ru-RU" sz="1400" dirty="0">
                <a:solidFill>
                  <a:schemeClr val="tx2"/>
                </a:solidFill>
              </a:rPr>
              <a:t>5) психолого-педагогическое </a:t>
            </a:r>
            <a:r>
              <a:rPr lang="ru-RU" sz="1400" b="1" dirty="0"/>
              <a:t>сопровождение квалифицированными специалистами </a:t>
            </a:r>
            <a:r>
              <a:rPr lang="ru-RU" sz="1400" dirty="0">
                <a:solidFill>
                  <a:schemeClr val="tx2"/>
                </a:solidFill>
              </a:rPr>
              <a:t>(педагогом-психологом, учителем-логопедом, учителем-дефектологом, тьютором, социальным педагогом) участников образовательных отношений;</a:t>
            </a:r>
          </a:p>
          <a:p>
            <a:pPr algn="just"/>
            <a:r>
              <a:rPr lang="ru-RU" sz="1400" dirty="0">
                <a:solidFill>
                  <a:schemeClr val="tx2"/>
                </a:solidFill>
              </a:rPr>
              <a:t>6) </a:t>
            </a:r>
            <a:r>
              <a:rPr lang="ru-RU" sz="1400" b="1" dirty="0"/>
              <a:t>индивидуальное психолого-педагогическое сопровождение </a:t>
            </a:r>
            <a:r>
              <a:rPr lang="ru-RU" sz="1400" dirty="0">
                <a:solidFill>
                  <a:schemeClr val="tx2"/>
                </a:solidFill>
              </a:rPr>
              <a:t>всех участников образовательных отношений, в том числе:</a:t>
            </a:r>
          </a:p>
          <a:p>
            <a:pPr algn="just"/>
            <a:r>
              <a:rPr lang="ru-RU" sz="1400" dirty="0">
                <a:solidFill>
                  <a:schemeClr val="tx2"/>
                </a:solidFill>
              </a:rPr>
              <a:t>	обучающихся, испытывающих трудности в освоении программы основного общего образования, развитии и социальной адаптации;</a:t>
            </a:r>
          </a:p>
          <a:p>
            <a:pPr algn="just"/>
            <a:r>
              <a:rPr lang="ru-RU" sz="1400" dirty="0">
                <a:solidFill>
                  <a:schemeClr val="tx2"/>
                </a:solidFill>
              </a:rPr>
              <a:t>	обучающихся, проявляющих индивидуальные способности, и одаренных;</a:t>
            </a:r>
          </a:p>
          <a:p>
            <a:pPr algn="just"/>
            <a:r>
              <a:rPr lang="ru-RU" sz="1400" dirty="0">
                <a:solidFill>
                  <a:schemeClr val="tx2"/>
                </a:solidFill>
              </a:rPr>
              <a:t>	обучающихся с ОВЗ;</a:t>
            </a:r>
          </a:p>
          <a:p>
            <a:pPr algn="just"/>
            <a:r>
              <a:rPr lang="ru-RU" sz="1400" dirty="0">
                <a:solidFill>
                  <a:schemeClr val="tx2"/>
                </a:solidFill>
              </a:rPr>
              <a:t>	педагогических, учебно-вспомогательных и иных работников Организации, обеспечивающих реализацию программы основного общего образования;</a:t>
            </a:r>
          </a:p>
          <a:p>
            <a:pPr algn="just"/>
            <a:r>
              <a:rPr lang="ru-RU" sz="1400" dirty="0">
                <a:solidFill>
                  <a:schemeClr val="tx2"/>
                </a:solidFill>
              </a:rPr>
              <a:t>	родителей (законных представителей) несовершеннолетних обучающихся;</a:t>
            </a:r>
          </a:p>
          <a:p>
            <a:pPr algn="just"/>
            <a:r>
              <a:rPr lang="ru-RU" sz="1400" dirty="0">
                <a:solidFill>
                  <a:schemeClr val="tx2"/>
                </a:solidFill>
              </a:rPr>
              <a:t>7) </a:t>
            </a:r>
            <a:r>
              <a:rPr lang="ru-RU" sz="1400" b="1" dirty="0"/>
              <a:t>диверсификацию </a:t>
            </a:r>
            <a:r>
              <a:rPr lang="ru-RU" sz="1400" dirty="0">
                <a:solidFill>
                  <a:schemeClr val="tx2"/>
                </a:solidFill>
              </a:rPr>
              <a:t>уровней психолого-педагогического сопровождения (индивидуальный, групповой, уровень класса, уровень Организации);</a:t>
            </a:r>
          </a:p>
          <a:p>
            <a:pPr algn="just"/>
            <a:r>
              <a:rPr lang="ru-RU" sz="1400" dirty="0">
                <a:solidFill>
                  <a:schemeClr val="tx2"/>
                </a:solidFill>
              </a:rPr>
              <a:t>8) </a:t>
            </a:r>
            <a:r>
              <a:rPr lang="ru-RU" sz="1400" b="1" dirty="0"/>
              <a:t>вариативность форм </a:t>
            </a:r>
            <a:r>
              <a:rPr lang="ru-RU" sz="1400" dirty="0">
                <a:solidFill>
                  <a:schemeClr val="tx2"/>
                </a:solidFill>
              </a:rPr>
              <a:t>психолого-педагогического сопровождения участников образовательных отношений (профилактика, диагностика, консультирование, коррекционная работа, развивающая работа, просвещение);</a:t>
            </a:r>
          </a:p>
          <a:p>
            <a:pPr algn="just"/>
            <a:r>
              <a:rPr lang="ru-RU" sz="1400" dirty="0">
                <a:solidFill>
                  <a:schemeClr val="tx2"/>
                </a:solidFill>
              </a:rPr>
              <a:t>9) осуществление </a:t>
            </a:r>
            <a:r>
              <a:rPr lang="ru-RU" sz="1400" b="1" dirty="0"/>
              <a:t>мониторинга и оценки </a:t>
            </a:r>
            <a:r>
              <a:rPr lang="ru-RU" sz="1400" dirty="0">
                <a:solidFill>
                  <a:schemeClr val="tx2"/>
                </a:solidFill>
              </a:rPr>
              <a:t>эффективности психологических программ сопровождения участников образовательных отношений, развития психологической службы Организации.</a:t>
            </a:r>
          </a:p>
        </p:txBody>
      </p:sp>
    </p:spTree>
    <p:extLst>
      <p:ext uri="{BB962C8B-B14F-4D97-AF65-F5344CB8AC3E}">
        <p14:creationId xmlns:p14="http://schemas.microsoft.com/office/powerpoint/2010/main" val="12396980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кадровые условия (п.39) 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43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AB4B0B82-753C-4806-BA5E-B7296D71C8D3}"/>
              </a:ext>
            </a:extLst>
          </p:cNvPr>
          <p:cNvSpPr/>
          <p:nvPr/>
        </p:nvSpPr>
        <p:spPr>
          <a:xfrm>
            <a:off x="462858" y="2354228"/>
            <a:ext cx="10295815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tx2"/>
                </a:solidFill>
              </a:rPr>
              <a:t>Квалификация педагогических работников Организации должна отвечать квалификационным требованиям, указанным в </a:t>
            </a:r>
            <a:r>
              <a:rPr lang="ru-RU" sz="1600" b="1" dirty="0"/>
              <a:t>квалификационных справочниках</a:t>
            </a:r>
            <a:r>
              <a:rPr lang="ru-RU" sz="1600" dirty="0">
                <a:solidFill>
                  <a:schemeClr val="tx2"/>
                </a:solidFill>
              </a:rPr>
              <a:t>, и (или) </a:t>
            </a:r>
            <a:r>
              <a:rPr lang="ru-RU" sz="1600" b="1" dirty="0"/>
              <a:t>профессиональных стандартах </a:t>
            </a:r>
            <a:r>
              <a:rPr lang="ru-RU" sz="1600" dirty="0">
                <a:solidFill>
                  <a:schemeClr val="tx2"/>
                </a:solidFill>
              </a:rPr>
              <a:t>(при наличии).</a:t>
            </a:r>
          </a:p>
          <a:p>
            <a:pPr algn="just"/>
            <a:endParaRPr lang="ru-RU" sz="1600" dirty="0">
              <a:solidFill>
                <a:schemeClr val="tx2"/>
              </a:solidFill>
            </a:endParaRPr>
          </a:p>
          <a:p>
            <a:pPr algn="just"/>
            <a:r>
              <a:rPr lang="ru-RU" sz="1600" dirty="0">
                <a:solidFill>
                  <a:schemeClr val="tx2"/>
                </a:solidFill>
              </a:rPr>
              <a:t>Педагогические работники, привлекаемые к реализации программы основного общего образования, должны получать дополнительное профессиональное образование по программам повышения квалификации, в том числе в форме стажировки в организациях, деятельность которых связана с разработкой и реализацией программ основного общего образования.</a:t>
            </a:r>
          </a:p>
          <a:p>
            <a:pPr algn="just"/>
            <a:endParaRPr lang="ru-RU" sz="1600" dirty="0">
              <a:solidFill>
                <a:schemeClr val="tx2"/>
              </a:solidFill>
            </a:endParaRPr>
          </a:p>
          <a:p>
            <a:pPr algn="just"/>
            <a:r>
              <a:rPr lang="ru-RU" sz="1600" dirty="0">
                <a:solidFill>
                  <a:schemeClr val="tx2"/>
                </a:solidFill>
              </a:rPr>
              <a:t>Возможно </a:t>
            </a:r>
            <a:r>
              <a:rPr lang="ru-RU" sz="1600" b="1" dirty="0"/>
              <a:t>использование ресурсов нескольких организаций</a:t>
            </a:r>
            <a:r>
              <a:rPr lang="ru-RU" sz="1600" dirty="0">
                <a:solidFill>
                  <a:schemeClr val="tx2"/>
                </a:solidFill>
              </a:rPr>
              <a:t>, в том числе научных организаций, медицинских организаций, организаций культуры, физкультурно-спортивных и иных организаций, обладающих ресурсами, необходимыми для осуществления образовательной деятельности по соответствующей образовательной программе.</a:t>
            </a:r>
          </a:p>
          <a:p>
            <a:pPr algn="just"/>
            <a:endParaRPr lang="ru-RU" sz="1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03373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Фгос-2021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каскадное обучение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CBC2F-2E12-487A-B340-00D08212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800" dirty="0"/>
          </a:p>
          <a:p>
            <a:endParaRPr lang="ru-RU" sz="28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55976" y="5956137"/>
            <a:ext cx="254831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44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graphicFrame>
        <p:nvGraphicFramePr>
          <p:cNvPr id="8" name="Схема 7">
            <a:extLst>
              <a:ext uri="{FF2B5EF4-FFF2-40B4-BE49-F238E27FC236}">
                <a16:creationId xmlns:a16="http://schemas.microsoft.com/office/drawing/2014/main" id="{958FFE94-0C24-4245-9133-021E284D30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50189680"/>
              </p:ext>
            </p:extLst>
          </p:nvPr>
        </p:nvGraphicFramePr>
        <p:xfrm>
          <a:off x="1923900" y="1851681"/>
          <a:ext cx="8344198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88570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финансовое обеспечение (п.10, п.40)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CBC2F-2E12-487A-B340-00D08212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3200" dirty="0"/>
          </a:p>
          <a:p>
            <a:endParaRPr lang="ru-RU" sz="28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45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B7B831D-7097-4467-916D-A887C9410519}"/>
              </a:ext>
            </a:extLst>
          </p:cNvPr>
          <p:cNvSpPr/>
          <p:nvPr/>
        </p:nvSpPr>
        <p:spPr>
          <a:xfrm>
            <a:off x="442369" y="2014586"/>
            <a:ext cx="10434638" cy="37548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2"/>
                </a:solidFill>
              </a:rPr>
              <a:t>10. </a:t>
            </a:r>
            <a:r>
              <a:rPr lang="ru-RU" sz="1600" b="1" dirty="0"/>
              <a:t>На основе ФГОС органом исполнительной власти субъекта </a:t>
            </a:r>
            <a:r>
              <a:rPr lang="ru-RU" sz="1600" dirty="0">
                <a:solidFill>
                  <a:schemeClr val="tx2"/>
                </a:solidFill>
              </a:rPr>
              <a:t>Российской Федерации, осуществляющим государственное управление в сфере общего образования, </a:t>
            </a:r>
            <a:r>
              <a:rPr lang="ru-RU" sz="1600" b="1" dirty="0"/>
              <a:t>и учредителем </a:t>
            </a:r>
            <a:r>
              <a:rPr lang="ru-RU" sz="1600" dirty="0">
                <a:solidFill>
                  <a:schemeClr val="tx2"/>
                </a:solidFill>
              </a:rPr>
              <a:t>Организации </a:t>
            </a:r>
            <a:r>
              <a:rPr lang="ru-RU" sz="1600" b="1" dirty="0"/>
              <a:t>формируются и утверждаются нормативы финансирования </a:t>
            </a:r>
            <a:r>
              <a:rPr lang="ru-RU" sz="1600" dirty="0">
                <a:solidFill>
                  <a:schemeClr val="tx2"/>
                </a:solidFill>
              </a:rPr>
              <a:t>государственной (муниципальной) услуги по реализации программы основного общего образования и нормативов затрат </a:t>
            </a:r>
            <a:r>
              <a:rPr lang="ru-RU" sz="1600" b="1" dirty="0"/>
              <a:t>на обеспечение условий ее реализации.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2"/>
                </a:solidFill>
              </a:rPr>
              <a:t>40.2. Финансовое обеспечение реализации программы основного общего образования должно осуществляться в соответствии с нормативами финансирования государственных (муниципальных) услуг (за исключением малокомплектных и сельских Организаций), утверждаемыми федеральными органами власти, органами государственной власти субъектов Российской Федерации </a:t>
            </a:r>
            <a:r>
              <a:rPr lang="ru-RU" sz="1600" b="1" dirty="0"/>
              <a:t>с учетом требований ФГОС</a:t>
            </a:r>
            <a:r>
              <a:rPr lang="ru-RU" sz="1600" dirty="0">
                <a:solidFill>
                  <a:schemeClr val="tx2"/>
                </a:solidFill>
              </a:rPr>
              <a:t>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2"/>
                </a:solidFill>
              </a:rPr>
              <a:t>При наличии в Организации </a:t>
            </a:r>
            <a:r>
              <a:rPr lang="ru-RU" sz="1600" b="1" dirty="0"/>
              <a:t>обучающихся с ОВЗ </a:t>
            </a:r>
            <a:r>
              <a:rPr lang="ru-RU" sz="1600" dirty="0">
                <a:solidFill>
                  <a:schemeClr val="tx2"/>
                </a:solidFill>
              </a:rPr>
              <a:t>финансовое обеспечение программ основного общего образования для указанной категории обучающихся осуществляется </a:t>
            </a:r>
            <a:r>
              <a:rPr lang="ru-RU" sz="1600" b="1" dirty="0"/>
              <a:t>с учетом специальных условий </a:t>
            </a:r>
            <a:r>
              <a:rPr lang="ru-RU" sz="1600" dirty="0">
                <a:solidFill>
                  <a:schemeClr val="tx2"/>
                </a:solidFill>
              </a:rPr>
              <a:t>получения ими образования.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2"/>
                </a:solidFill>
              </a:rPr>
              <a:t>40.3. Формирование и утверждение нормативов финансирования государственной (муниципальной) услуги по реализации программ основного общего образования осуществляются </a:t>
            </a:r>
            <a:r>
              <a:rPr lang="ru-RU" sz="1600" b="1" dirty="0"/>
              <a:t>в соответствии с ФГОС</a:t>
            </a:r>
            <a:r>
              <a:rPr lang="ru-RU" sz="1600" dirty="0">
                <a:solidFill>
                  <a:schemeClr val="tx2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287945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Фгос-2021</a:t>
            </a:r>
            <a:br>
              <a:rPr lang="ru-RU" sz="3200" dirty="0">
                <a:solidFill>
                  <a:schemeClr val="tx1"/>
                </a:solidFill>
              </a:rPr>
            </a:br>
            <a:r>
              <a:rPr lang="ru-RU" sz="3200" dirty="0">
                <a:solidFill>
                  <a:schemeClr val="tx1"/>
                </a:solidFill>
              </a:rPr>
              <a:t>самоанализ готовности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55976" y="5956137"/>
            <a:ext cx="254831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46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33E77F6-75C0-4DBE-915C-B05FC7115D2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4545"/>
          <a:stretch/>
        </p:blipFill>
        <p:spPr>
          <a:xfrm>
            <a:off x="581192" y="2173045"/>
            <a:ext cx="10736562" cy="3291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8970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solidFill>
                  <a:schemeClr val="tx1"/>
                </a:solidFill>
              </a:rPr>
              <a:t>Фгос-2021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CBC2F-2E12-487A-B340-00D08212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800" dirty="0"/>
          </a:p>
          <a:p>
            <a:endParaRPr lang="ru-RU" sz="28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55976" y="5956137"/>
            <a:ext cx="254831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47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490894" y="2107585"/>
            <a:ext cx="11289614" cy="3824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6000" indent="-306000">
              <a:spcBef>
                <a:spcPts val="300"/>
              </a:spcBef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2000" dirty="0">
                <a:solidFill>
                  <a:schemeClr val="tx2"/>
                </a:solidFill>
              </a:rPr>
              <a:t>Создание единого образовательного, содержательного пространства;</a:t>
            </a:r>
          </a:p>
          <a:p>
            <a:pPr marL="306000" indent="-306000">
              <a:spcBef>
                <a:spcPts val="300"/>
              </a:spcBef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2000" dirty="0">
                <a:solidFill>
                  <a:schemeClr val="tx2"/>
                </a:solidFill>
              </a:rPr>
              <a:t>Ключевая педагогическая задача – создание условий, инициирующих действие обучающегося;</a:t>
            </a:r>
          </a:p>
          <a:p>
            <a:pPr marL="306000" indent="-306000">
              <a:spcBef>
                <a:spcPts val="300"/>
              </a:spcBef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2000" dirty="0">
                <a:solidFill>
                  <a:schemeClr val="tx2"/>
                </a:solidFill>
              </a:rPr>
              <a:t>Главное – содержание образования, конкретизация образовательных результатов – понятные и проверяемые;</a:t>
            </a:r>
          </a:p>
          <a:p>
            <a:pPr marL="306000" indent="-306000">
              <a:spcBef>
                <a:spcPts val="300"/>
              </a:spcBef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2000" dirty="0">
                <a:solidFill>
                  <a:schemeClr val="tx2"/>
                </a:solidFill>
              </a:rPr>
              <a:t>Та же методологическая основа, преемственность </a:t>
            </a:r>
            <a:r>
              <a:rPr lang="ru-RU" sz="2000" dirty="0" err="1">
                <a:solidFill>
                  <a:schemeClr val="tx2"/>
                </a:solidFill>
              </a:rPr>
              <a:t>ФГОСов</a:t>
            </a:r>
            <a:r>
              <a:rPr lang="ru-RU" sz="2000" dirty="0">
                <a:solidFill>
                  <a:schemeClr val="tx2"/>
                </a:solidFill>
              </a:rPr>
              <a:t>, системно-</a:t>
            </a:r>
            <a:r>
              <a:rPr lang="ru-RU" sz="2000" dirty="0" err="1">
                <a:solidFill>
                  <a:schemeClr val="tx2"/>
                </a:solidFill>
              </a:rPr>
              <a:t>деятельностный</a:t>
            </a:r>
            <a:r>
              <a:rPr lang="ru-RU" sz="2000" dirty="0">
                <a:solidFill>
                  <a:schemeClr val="tx2"/>
                </a:solidFill>
              </a:rPr>
              <a:t> подход;</a:t>
            </a:r>
          </a:p>
          <a:p>
            <a:pPr marL="306000" indent="-306000">
              <a:spcBef>
                <a:spcPts val="300"/>
              </a:spcBef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2000" dirty="0">
                <a:solidFill>
                  <a:schemeClr val="tx2"/>
                </a:solidFill>
              </a:rPr>
              <a:t>Возможность углубленного изучения предметов с уровня НОО;</a:t>
            </a:r>
          </a:p>
          <a:p>
            <a:pPr marL="306000" indent="-306000">
              <a:spcBef>
                <a:spcPts val="300"/>
              </a:spcBef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2000" dirty="0">
                <a:solidFill>
                  <a:schemeClr val="tx2"/>
                </a:solidFill>
              </a:rPr>
              <a:t>Деление на подгруппы по различным основаниям независимо от количества детей;</a:t>
            </a:r>
          </a:p>
          <a:p>
            <a:pPr marL="306000" indent="-306000">
              <a:spcBef>
                <a:spcPts val="300"/>
              </a:spcBef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2000" dirty="0">
                <a:solidFill>
                  <a:schemeClr val="tx2"/>
                </a:solidFill>
              </a:rPr>
              <a:t>Во ФГОС ООО определены планируемые результаты базового и углубленного обучения;</a:t>
            </a:r>
          </a:p>
          <a:p>
            <a:pPr marL="306000" indent="-306000">
              <a:spcBef>
                <a:spcPts val="300"/>
              </a:spcBef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2000" dirty="0">
                <a:solidFill>
                  <a:schemeClr val="tx2"/>
                </a:solidFill>
              </a:rPr>
              <a:t>Комплектование 1 ученик /1 учебник в бумажном виде;</a:t>
            </a:r>
          </a:p>
          <a:p>
            <a:pPr marL="306000" indent="-306000">
              <a:spcBef>
                <a:spcPts val="300"/>
              </a:spcBef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2000" dirty="0">
                <a:solidFill>
                  <a:schemeClr val="tx2"/>
                </a:solidFill>
              </a:rPr>
              <a:t>Вариативность сроков реализации программ (как увеличение, так и сокращение);</a:t>
            </a:r>
          </a:p>
          <a:p>
            <a:pPr marL="306000" indent="-306000">
              <a:spcBef>
                <a:spcPts val="300"/>
              </a:spcBef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sz="2000" dirty="0">
                <a:solidFill>
                  <a:schemeClr val="tx2"/>
                </a:solidFill>
              </a:rPr>
              <a:t>Детализация условий реализации программы</a:t>
            </a:r>
          </a:p>
        </p:txBody>
      </p:sp>
    </p:spTree>
    <p:extLst>
      <p:ext uri="{BB962C8B-B14F-4D97-AF65-F5344CB8AC3E}">
        <p14:creationId xmlns:p14="http://schemas.microsoft.com/office/powerpoint/2010/main" val="34531513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3BBBE6-16A1-4C63-AA75-1F1FE98127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solidFill>
                  <a:schemeClr val="tx1"/>
                </a:solidFill>
              </a:rPr>
              <a:t>Спасибо за внимание!</a:t>
            </a:r>
          </a:p>
        </p:txBody>
      </p:sp>
      <p:sp>
        <p:nvSpPr>
          <p:cNvPr id="3" name="Заголовок 1">
            <a:extLst>
              <a:ext uri="{FF2B5EF4-FFF2-40B4-BE49-F238E27FC236}">
                <a16:creationId xmlns:a16="http://schemas.microsoft.com/office/drawing/2014/main" id="{AD3BBBE6-16A1-4C63-AA75-1F1FE98127FB}"/>
              </a:ext>
            </a:extLst>
          </p:cNvPr>
          <p:cNvSpPr txBox="1">
            <a:spLocks/>
          </p:cNvSpPr>
          <p:nvPr/>
        </p:nvSpPr>
        <p:spPr>
          <a:xfrm>
            <a:off x="794551" y="4543048"/>
            <a:ext cx="10993549" cy="1475013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kern="1200" cap="all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1800" dirty="0">
                <a:solidFill>
                  <a:schemeClr val="tx1"/>
                </a:solidFill>
              </a:rPr>
              <a:t>ГАОУ ДПО «Институт развития образования Республики Татарстан»</a:t>
            </a:r>
          </a:p>
        </p:txBody>
      </p:sp>
      <p:pic>
        <p:nvPicPr>
          <p:cNvPr id="5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39870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CBC2F-2E12-487A-B340-00D08212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3200" dirty="0"/>
          </a:p>
          <a:p>
            <a:endParaRPr lang="ru-RU" sz="28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5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pic>
        <p:nvPicPr>
          <p:cNvPr id="8" name="Объект 3"/>
          <p:cNvPicPr>
            <a:picLocks noChangeAspect="1"/>
          </p:cNvPicPr>
          <p:nvPr/>
        </p:nvPicPr>
        <p:blipFill rotWithShape="1">
          <a:blip r:embed="rId3"/>
          <a:srcRect l="1176" t="19849" b="3798"/>
          <a:stretch/>
        </p:blipFill>
        <p:spPr>
          <a:xfrm>
            <a:off x="403946" y="1855375"/>
            <a:ext cx="10827733" cy="477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1170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6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pic>
        <p:nvPicPr>
          <p:cNvPr id="9" name="Объект 5">
            <a:extLst>
              <a:ext uri="{FF2B5EF4-FFF2-40B4-BE49-F238E27FC236}">
                <a16:creationId xmlns:a16="http://schemas.microsoft.com/office/drawing/2014/main" id="{7036C5F8-0289-4C70-99BD-0A2A2FE414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450" y="2013233"/>
            <a:ext cx="5023539" cy="2145978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A00E4BD-8BB9-45CA-AB76-D5BBF666475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0480" r="7345"/>
          <a:stretch/>
        </p:blipFill>
        <p:spPr>
          <a:xfrm>
            <a:off x="761450" y="4330981"/>
            <a:ext cx="5023539" cy="201609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Объект 2">
            <a:extLst>
              <a:ext uri="{FF2B5EF4-FFF2-40B4-BE49-F238E27FC236}">
                <a16:creationId xmlns:a16="http://schemas.microsoft.com/office/drawing/2014/main" id="{E0F9F57B-8693-4952-8DEF-F6CB17CE1340}"/>
              </a:ext>
            </a:extLst>
          </p:cNvPr>
          <p:cNvSpPr txBox="1">
            <a:spLocks/>
          </p:cNvSpPr>
          <p:nvPr/>
        </p:nvSpPr>
        <p:spPr>
          <a:xfrm>
            <a:off x="6096000" y="3268750"/>
            <a:ext cx="5251268" cy="214597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0876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3" charset="2"/>
              <a:buNone/>
            </a:pPr>
            <a:r>
              <a:rPr lang="ru-RU" sz="2800" dirty="0">
                <a:solidFill>
                  <a:schemeClr val="tx2"/>
                </a:solidFill>
              </a:rPr>
              <a:t>Вводятся в школах </a:t>
            </a:r>
            <a:endParaRPr lang="en-US" sz="2800" dirty="0">
              <a:solidFill>
                <a:schemeClr val="tx2"/>
              </a:solidFill>
            </a:endParaRPr>
          </a:p>
          <a:p>
            <a:pPr marL="0" indent="0" algn="ctr">
              <a:buFont typeface="Wingdings 3" charset="2"/>
              <a:buNone/>
            </a:pPr>
            <a:r>
              <a:rPr lang="ru-RU" sz="2800" dirty="0">
                <a:solidFill>
                  <a:schemeClr val="tx2"/>
                </a:solidFill>
              </a:rPr>
              <a:t>с 1 сентября 2022 года.</a:t>
            </a:r>
          </a:p>
          <a:p>
            <a:pPr marL="0" indent="0" algn="ctr">
              <a:buFont typeface="Wingdings 3" charset="2"/>
              <a:buNone/>
            </a:pPr>
            <a:r>
              <a:rPr lang="ru-RU" sz="2800" dirty="0">
                <a:solidFill>
                  <a:schemeClr val="tx2"/>
                </a:solidFill>
              </a:rPr>
              <a:t> </a:t>
            </a:r>
            <a:endParaRPr lang="en-US" sz="2800" dirty="0">
              <a:solidFill>
                <a:schemeClr val="tx2"/>
              </a:solidFill>
            </a:endParaRPr>
          </a:p>
          <a:p>
            <a:pPr marL="0" indent="0" algn="ctr">
              <a:buFont typeface="Wingdings 3" charset="2"/>
              <a:buNone/>
            </a:pPr>
            <a:r>
              <a:rPr lang="ru-RU" sz="2800" dirty="0">
                <a:solidFill>
                  <a:schemeClr val="tx2"/>
                </a:solidFill>
              </a:rPr>
              <a:t>По приказу </a:t>
            </a:r>
            <a:r>
              <a:rPr lang="ru-RU" sz="2800" dirty="0" err="1">
                <a:solidFill>
                  <a:schemeClr val="tx2"/>
                </a:solidFill>
              </a:rPr>
              <a:t>Минпросвещения</a:t>
            </a:r>
            <a:r>
              <a:rPr lang="ru-RU" sz="2800" dirty="0">
                <a:solidFill>
                  <a:schemeClr val="tx2"/>
                </a:solidFill>
              </a:rPr>
              <a:t> России– </a:t>
            </a:r>
          </a:p>
          <a:p>
            <a:pPr marL="0" indent="0" algn="ctr">
              <a:buFont typeface="Wingdings 3" charset="2"/>
              <a:buNone/>
            </a:pPr>
            <a:r>
              <a:rPr lang="ru-RU" sz="2800" dirty="0">
                <a:solidFill>
                  <a:schemeClr val="tx2"/>
                </a:solidFill>
              </a:rPr>
              <a:t>1 и 5 классы</a:t>
            </a:r>
          </a:p>
        </p:txBody>
      </p:sp>
    </p:spTree>
    <p:extLst>
      <p:ext uri="{BB962C8B-B14F-4D97-AF65-F5344CB8AC3E}">
        <p14:creationId xmlns:p14="http://schemas.microsoft.com/office/powerpoint/2010/main" val="38466099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Основные принципы (п.1)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9ECBC2F-2E12-487A-B340-00D082129D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3200" dirty="0"/>
          </a:p>
          <a:p>
            <a:endParaRPr lang="ru-RU" sz="280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7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88F4F15-A6AC-413C-B1ED-15D74129A9A3}"/>
              </a:ext>
            </a:extLst>
          </p:cNvPr>
          <p:cNvSpPr/>
          <p:nvPr/>
        </p:nvSpPr>
        <p:spPr>
          <a:xfrm>
            <a:off x="495961" y="2053930"/>
            <a:ext cx="1065767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06000" lvl="0" indent="-306000"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единство образовательного пространства</a:t>
            </a:r>
          </a:p>
          <a:p>
            <a:pPr marL="306000" lvl="0" indent="-306000"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преемственность образовательных программ НОО, ООО, СОО</a:t>
            </a:r>
          </a:p>
          <a:p>
            <a:pPr marL="306000" lvl="0" indent="-306000"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вариативность содержания программ</a:t>
            </a:r>
          </a:p>
          <a:p>
            <a:pPr marL="306000" lvl="0" indent="-306000"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единые обязательные требования к условиям реализации программ и результатам их освоения</a:t>
            </a:r>
          </a:p>
          <a:p>
            <a:pPr marL="306000" lvl="0" indent="-306000"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формирование российской гражданской идентичности</a:t>
            </a:r>
          </a:p>
          <a:p>
            <a:pPr marL="306000" lvl="0" indent="-306000"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реализация права на изучение родного языка, возможность получения образования на родном языке</a:t>
            </a:r>
          </a:p>
          <a:p>
            <a:pPr marL="306000" lvl="0" indent="-306000"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благоприятные условия обучения и воспитания, </a:t>
            </a:r>
            <a:r>
              <a:rPr lang="ru-RU" dirty="0" err="1">
                <a:solidFill>
                  <a:schemeClr val="tx2"/>
                </a:solidFill>
              </a:rPr>
              <a:t>здоровьесберегающий</a:t>
            </a:r>
            <a:r>
              <a:rPr lang="ru-RU" dirty="0">
                <a:solidFill>
                  <a:schemeClr val="tx2"/>
                </a:solidFill>
              </a:rPr>
              <a:t> режим</a:t>
            </a:r>
          </a:p>
          <a:p>
            <a:pPr marL="306000" lvl="0" indent="-306000"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развитие личностных качеств, необходимых для решения повседневных и нетиповых задач с целью адекватной ориентации в окружающем мире</a:t>
            </a:r>
          </a:p>
          <a:p>
            <a:pPr marL="306000" lvl="0" indent="-306000"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разумное и безопасное использование цифровых технологий</a:t>
            </a:r>
          </a:p>
          <a:p>
            <a:pPr marL="306000" lvl="0" indent="-306000"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единство учебной и воспитательной деятельности</a:t>
            </a:r>
          </a:p>
          <a:p>
            <a:pPr marL="306000" lvl="0" indent="-306000">
              <a:spcBef>
                <a:spcPts val="300"/>
              </a:spcBef>
              <a:spcAft>
                <a:spcPts val="300"/>
              </a:spcAft>
              <a:buClr>
                <a:schemeClr val="accent2"/>
              </a:buClr>
              <a:buSzPct val="92000"/>
              <a:buFont typeface="Wingdings 2" panose="05020102010507070707" pitchFamily="18" charset="2"/>
              <a:buChar char=""/>
            </a:pPr>
            <a:r>
              <a:rPr lang="ru-RU" dirty="0">
                <a:solidFill>
                  <a:schemeClr val="tx2"/>
                </a:solidFill>
              </a:rPr>
              <a:t>и т.д.</a:t>
            </a:r>
          </a:p>
        </p:txBody>
      </p:sp>
    </p:spTree>
    <p:extLst>
      <p:ext uri="{BB962C8B-B14F-4D97-AF65-F5344CB8AC3E}">
        <p14:creationId xmlns:p14="http://schemas.microsoft.com/office/powerpoint/2010/main" val="3466911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обеспечение вариативности содержания (п.5)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8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261C9C6-B182-402C-A6E8-A9997BE69009}"/>
              </a:ext>
            </a:extLst>
          </p:cNvPr>
          <p:cNvSpPr/>
          <p:nvPr/>
        </p:nvSpPr>
        <p:spPr>
          <a:xfrm>
            <a:off x="395101" y="1911756"/>
            <a:ext cx="10728680" cy="40626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2"/>
                </a:solidFill>
              </a:rPr>
              <a:t>Вариативность обеспечивается за счёт: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2"/>
                </a:solidFill>
              </a:rPr>
              <a:t>1) требований к</a:t>
            </a:r>
            <a:r>
              <a:rPr lang="ru-RU" sz="1600" b="1" dirty="0"/>
              <a:t> структуре программ </a:t>
            </a:r>
            <a:r>
              <a:rPr lang="ru-RU" sz="1600" dirty="0">
                <a:solidFill>
                  <a:schemeClr val="tx2"/>
                </a:solidFill>
              </a:rPr>
              <a:t>основного общего образования, предусматривающей наличие в них учебных предметов, учебных курсов, учебных модулей;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2"/>
                </a:solidFill>
              </a:rPr>
              <a:t>2) возможности </a:t>
            </a:r>
            <a:r>
              <a:rPr lang="ru-RU" sz="1600" b="1" dirty="0"/>
              <a:t>разработки и реализации </a:t>
            </a:r>
            <a:r>
              <a:rPr lang="ru-RU" sz="1600" dirty="0">
                <a:solidFill>
                  <a:schemeClr val="tx2"/>
                </a:solidFill>
              </a:rPr>
              <a:t>Организацией </a:t>
            </a:r>
            <a:r>
              <a:rPr lang="ru-RU" sz="1600" b="1" dirty="0"/>
              <a:t>программ</a:t>
            </a:r>
            <a:r>
              <a:rPr lang="ru-RU" sz="1600" dirty="0">
                <a:solidFill>
                  <a:schemeClr val="tx2"/>
                </a:solidFill>
              </a:rPr>
              <a:t> основного общего образования, в том числе предусматривающих </a:t>
            </a:r>
            <a:r>
              <a:rPr lang="ru-RU" sz="1600" b="1" dirty="0"/>
              <a:t>углубленное изучение </a:t>
            </a:r>
            <a:r>
              <a:rPr lang="ru-RU" sz="1600" dirty="0">
                <a:solidFill>
                  <a:schemeClr val="tx2"/>
                </a:solidFill>
              </a:rPr>
              <a:t>отдельных учебных предметов;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2"/>
                </a:solidFill>
              </a:rPr>
              <a:t>3) возможности разработки и реализации Организацией </a:t>
            </a:r>
            <a:r>
              <a:rPr lang="ru-RU" sz="1600" b="1" dirty="0"/>
              <a:t>индивидуальных учебных планов</a:t>
            </a:r>
            <a:r>
              <a:rPr lang="ru-RU" sz="1600" dirty="0">
                <a:solidFill>
                  <a:schemeClr val="tx2"/>
                </a:solidFill>
              </a:rPr>
              <a:t>, соответствующих образовательным потребностям и интересам обучающихся.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endParaRPr lang="ru-RU" sz="1600" dirty="0">
              <a:solidFill>
                <a:schemeClr val="tx2"/>
              </a:solidFill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600" dirty="0">
                <a:solidFill>
                  <a:schemeClr val="tx2"/>
                </a:solidFill>
              </a:rPr>
              <a:t>ФГОС предусматривает возможность для </a:t>
            </a:r>
            <a:r>
              <a:rPr lang="ru-RU" sz="1600" b="1" dirty="0"/>
              <a:t>Организации, являющейся частью федеральной или региональной инновационной инфраструктуры</a:t>
            </a:r>
            <a:r>
              <a:rPr lang="ru-RU" sz="1600" dirty="0">
                <a:solidFill>
                  <a:schemeClr val="tx2"/>
                </a:solidFill>
              </a:rPr>
              <a:t>, самостоятельно выбирать траекторию изучения предметных областей и учебных предметов, учебных курсов (в том числе внеурочной деятельности), учебных модулей, обеспечивая при этом соответствие результатов освоения выпускниками программы основного общего образования требованиям, предъявляемым к уровню основного общего образования.</a:t>
            </a:r>
          </a:p>
        </p:txBody>
      </p:sp>
    </p:spTree>
    <p:extLst>
      <p:ext uri="{BB962C8B-B14F-4D97-AF65-F5344CB8AC3E}">
        <p14:creationId xmlns:p14="http://schemas.microsoft.com/office/powerpoint/2010/main" val="1058680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70CC826-69BA-467D-9E4E-C4E029A80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фгос-2021</a:t>
            </a:r>
            <a:br>
              <a:rPr lang="ru-RU" sz="2400" dirty="0">
                <a:solidFill>
                  <a:schemeClr val="tx1"/>
                </a:solidFill>
              </a:rPr>
            </a:br>
            <a:r>
              <a:rPr lang="ru-RU" sz="2400" dirty="0">
                <a:solidFill>
                  <a:schemeClr val="tx1"/>
                </a:solidFill>
              </a:rPr>
              <a:t>терминология (п.5)</a:t>
            </a: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1347268" y="5956137"/>
            <a:ext cx="263539" cy="365125"/>
          </a:xfrm>
        </p:spPr>
        <p:txBody>
          <a:bodyPr/>
          <a:lstStyle/>
          <a:p>
            <a:fld id="{DEEF7049-5EE1-4E1A-91D9-D0CBA1A62646}" type="slidenum">
              <a:rPr lang="ru-RU" b="1" smtClean="0">
                <a:solidFill>
                  <a:schemeClr val="tx1"/>
                </a:solidFill>
              </a:rPr>
              <a:t>9</a:t>
            </a:fld>
            <a:endParaRPr lang="ru-RU" b="1">
              <a:solidFill>
                <a:schemeClr val="tx1"/>
              </a:solidFill>
            </a:endParaRPr>
          </a:p>
        </p:txBody>
      </p:sp>
      <p:pic>
        <p:nvPicPr>
          <p:cNvPr id="4" name="Picture 2" descr="C:\Users\irort\Desktop\2018 год\Логотип\Победитель\логотип ИРО (разные цвета)\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877007" y="618309"/>
            <a:ext cx="903501" cy="1209600"/>
          </a:xfrm>
          <a:prstGeom prst="rect">
            <a:avLst/>
          </a:prstGeom>
          <a:noFill/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261C9C6-B182-402C-A6E8-A9997BE69009}"/>
              </a:ext>
            </a:extLst>
          </p:cNvPr>
          <p:cNvSpPr/>
          <p:nvPr/>
        </p:nvSpPr>
        <p:spPr>
          <a:xfrm>
            <a:off x="416616" y="2179223"/>
            <a:ext cx="1072868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/>
              <a:t>Учебный предмет </a:t>
            </a:r>
            <a:r>
              <a:rPr lang="ru-RU" dirty="0">
                <a:solidFill>
                  <a:schemeClr val="tx2"/>
                </a:solidFill>
              </a:rPr>
              <a:t>– единица (компонент) содержания образования, отражающий предмет соответствующей науки, а также дидактические особенности изучаемого материала и возможности его усвоения обучающимися разного возраста и уровня подготовки</a:t>
            </a:r>
          </a:p>
          <a:p>
            <a:pPr algn="just"/>
            <a:endParaRPr lang="ru-RU" dirty="0">
              <a:solidFill>
                <a:schemeClr val="tx2"/>
              </a:solidFill>
            </a:endParaRPr>
          </a:p>
          <a:p>
            <a:pPr algn="just"/>
            <a:r>
              <a:rPr lang="ru-RU" b="1" dirty="0"/>
              <a:t>Учебный курс </a:t>
            </a:r>
            <a:r>
              <a:rPr lang="ru-RU" dirty="0">
                <a:solidFill>
                  <a:schemeClr val="tx2"/>
                </a:solidFill>
              </a:rPr>
              <a:t>– целостная, логически завершенная часть содержания образования, расширяющая и углубляющая материал предметных областей, и (или) в пределах которой осуществляется освоение относительно самостоятельного тематического блока учебного предмета</a:t>
            </a:r>
          </a:p>
          <a:p>
            <a:pPr algn="just"/>
            <a:endParaRPr lang="ru-RU" dirty="0">
              <a:solidFill>
                <a:schemeClr val="tx2"/>
              </a:solidFill>
            </a:endParaRPr>
          </a:p>
          <a:p>
            <a:pPr algn="just"/>
            <a:r>
              <a:rPr lang="ru-RU" b="1" dirty="0"/>
              <a:t>Учебный модуль </a:t>
            </a:r>
            <a:r>
              <a:rPr lang="ru-RU" dirty="0">
                <a:solidFill>
                  <a:schemeClr val="tx2"/>
                </a:solidFill>
              </a:rPr>
              <a:t>– часть содержания образования, в пределах которой осуществляется освоение относительно самостоятельного тематического блока учебного предмета или учебного курса либо нескольких взаимосвязанных разделов</a:t>
            </a:r>
          </a:p>
        </p:txBody>
      </p:sp>
    </p:spTree>
    <p:extLst>
      <p:ext uri="{BB962C8B-B14F-4D97-AF65-F5344CB8AC3E}">
        <p14:creationId xmlns:p14="http://schemas.microsoft.com/office/powerpoint/2010/main" val="1908791440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Другая 1">
      <a:dk1>
        <a:srgbClr val="00808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Дивиденд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Дивиденд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1187</TotalTime>
  <Words>4215</Words>
  <Application>Microsoft Office PowerPoint</Application>
  <PresentationFormat>Широкоэкранный</PresentationFormat>
  <Paragraphs>411</Paragraphs>
  <Slides>48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8" baseType="lpstr">
      <vt:lpstr>Arial</vt:lpstr>
      <vt:lpstr>Calibri</vt:lpstr>
      <vt:lpstr>Corbel</vt:lpstr>
      <vt:lpstr>Gill Sans MT</vt:lpstr>
      <vt:lpstr>Times New Roman</vt:lpstr>
      <vt:lpstr>Trebuchet MS</vt:lpstr>
      <vt:lpstr>Wingdings</vt:lpstr>
      <vt:lpstr>Wingdings 2</vt:lpstr>
      <vt:lpstr>Wingdings 3</vt:lpstr>
      <vt:lpstr>Дивиденд</vt:lpstr>
      <vt:lpstr>Ключевые аспекты  обновления содержания образования. ФГОС-2021</vt:lpstr>
      <vt:lpstr>Единое образовательной пространство</vt:lpstr>
      <vt:lpstr> направления обновления содержания общего образования</vt:lpstr>
      <vt:lpstr> направления обновления содержания общего образования</vt:lpstr>
      <vt:lpstr> фгос-2021</vt:lpstr>
      <vt:lpstr> фгос-2021</vt:lpstr>
      <vt:lpstr> фгос-2021 Основные принципы (п.1)</vt:lpstr>
      <vt:lpstr> фгос-2021 обеспечение вариативности содержания (п.5)</vt:lpstr>
      <vt:lpstr> фгос-2021 терминология (п.5)</vt:lpstr>
      <vt:lpstr> фгос-2021 системно-деятельностный подход (п.4)</vt:lpstr>
      <vt:lpstr> фгос-2021 личностные результаты</vt:lpstr>
      <vt:lpstr>Программа воспитания</vt:lpstr>
      <vt:lpstr> фгос-2021 метапредметные результаты</vt:lpstr>
      <vt:lpstr> фгос-2021 предметные результаты</vt:lpstr>
      <vt:lpstr> Фгос-2021 Функциональная грамотность</vt:lpstr>
      <vt:lpstr>Функциональная грамотность</vt:lpstr>
      <vt:lpstr>Функциональная грамотность банк заданий</vt:lpstr>
      <vt:lpstr>Функциональная грамотность организация деятельности учителя</vt:lpstr>
      <vt:lpstr> фгос-2021 требования к результатам. прп</vt:lpstr>
      <vt:lpstr>Примерные рабочие программы СТРУКТУРА</vt:lpstr>
      <vt:lpstr>Примерные рабочие программы особенности</vt:lpstr>
      <vt:lpstr>Примерные рабочие программы подходы к формированию</vt:lpstr>
      <vt:lpstr>Универсальные кодификаторы (fipi.ru) vs тематический классификатор (edsoo.ru)</vt:lpstr>
      <vt:lpstr>Универсальные кодификаторы (fipi.ru) vs тематический классификатор (edsoo.ru)</vt:lpstr>
      <vt:lpstr>Универсальные кодификаторы (fipi.ru) vs тематический классификатор (edsoo.ru)</vt:lpstr>
      <vt:lpstr> фгос-2021 учебные планы. Предметы. </vt:lpstr>
      <vt:lpstr> фгос-2021 новое в учебных планах</vt:lpstr>
      <vt:lpstr> фгос-2021 новое в учебных планах. языки</vt:lpstr>
      <vt:lpstr> фгос-2021 новое в учебных планах. </vt:lpstr>
      <vt:lpstr> фгос-2021 новое в учебных планах. Распределение часов. Сроки. Формы.</vt:lpstr>
      <vt:lpstr> фгос-2021 формы обучения</vt:lpstr>
      <vt:lpstr> фгос-2021 структура Оп</vt:lpstr>
      <vt:lpstr> фгос-2021 оценка достижения планируемых результатов </vt:lpstr>
      <vt:lpstr>Фгос-2021 проектная деятельность</vt:lpstr>
      <vt:lpstr> фгос-2021 система оценки достижения планируемых результатов (п.31.3)</vt:lpstr>
      <vt:lpstr> фгос-2021 информационно-образовательная среда (ИОС)</vt:lpstr>
      <vt:lpstr> фгос-2021 электронная информационно-образовательная среда </vt:lpstr>
      <vt:lpstr> фгос-2021 информационно-образовательная среда (ИОС)</vt:lpstr>
      <vt:lpstr> фгос-2021 материально-технические условия (п.36)</vt:lpstr>
      <vt:lpstr> фгос-2021 материально-технические условия (п.36.3)</vt:lpstr>
      <vt:lpstr> фгос-2021 учебно-методические условия (п.37)</vt:lpstr>
      <vt:lpstr> фгос-2021 психолого-педагогические условия (п.38)</vt:lpstr>
      <vt:lpstr> фгос-2021 кадровые условия (п.39) </vt:lpstr>
      <vt:lpstr>Фгос-2021 каскадное обучение</vt:lpstr>
      <vt:lpstr> фгос-2021 финансовое обеспечение (п.10, п.40)</vt:lpstr>
      <vt:lpstr>Фгос-2021 самоанализ готовности</vt:lpstr>
      <vt:lpstr>Фгос-2021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450</cp:revision>
  <cp:lastPrinted>2021-12-21T14:32:31Z</cp:lastPrinted>
  <dcterms:created xsi:type="dcterms:W3CDTF">2021-11-16T15:19:19Z</dcterms:created>
  <dcterms:modified xsi:type="dcterms:W3CDTF">2021-12-21T16:26:41Z</dcterms:modified>
</cp:coreProperties>
</file>